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345" r:id="rId3"/>
    <p:sldId id="349" r:id="rId4"/>
    <p:sldId id="359" r:id="rId5"/>
    <p:sldId id="374" r:id="rId6"/>
    <p:sldId id="382" r:id="rId7"/>
    <p:sldId id="384" r:id="rId8"/>
    <p:sldId id="383" r:id="rId9"/>
    <p:sldId id="373" r:id="rId10"/>
    <p:sldId id="368" r:id="rId11"/>
    <p:sldId id="392" r:id="rId12"/>
    <p:sldId id="365" r:id="rId13"/>
    <p:sldId id="366" r:id="rId14"/>
    <p:sldId id="367" r:id="rId15"/>
    <p:sldId id="369" r:id="rId16"/>
    <p:sldId id="370" r:id="rId17"/>
    <p:sldId id="371" r:id="rId18"/>
    <p:sldId id="372" r:id="rId19"/>
    <p:sldId id="375" r:id="rId20"/>
    <p:sldId id="376" r:id="rId21"/>
    <p:sldId id="377" r:id="rId22"/>
    <p:sldId id="394" r:id="rId23"/>
    <p:sldId id="361" r:id="rId24"/>
    <p:sldId id="352" r:id="rId25"/>
    <p:sldId id="381" r:id="rId26"/>
    <p:sldId id="395" r:id="rId27"/>
    <p:sldId id="360" r:id="rId28"/>
    <p:sldId id="362" r:id="rId29"/>
    <p:sldId id="363" r:id="rId30"/>
    <p:sldId id="386" r:id="rId31"/>
    <p:sldId id="387" r:id="rId32"/>
    <p:sldId id="388" r:id="rId33"/>
    <p:sldId id="258" r:id="rId34"/>
    <p:sldId id="259" r:id="rId35"/>
    <p:sldId id="364" r:id="rId36"/>
    <p:sldId id="393" r:id="rId37"/>
    <p:sldId id="269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E6E6E6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1BA0A-9DA7-4CB6-973C-68109AECE45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0A14-87A0-427B-B2F8-ADB7E617D0A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not matter</a:t>
            </a:r>
            <a:r>
              <a:rPr lang="en-US" baseline="0" dirty="0"/>
              <a:t> if it’s a tree, if it’s a graph, or if it’s something else entirely. You can describe a solution, you can slightly modify the solutions, you can define a function that describes the goodness of a solution…and you can explore the space of all possible solutions using an evolutionary algorithm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576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963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40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 first distinctions in GP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in the middle of a</a:t>
            </a:r>
            <a:r>
              <a:rPr lang="fr-FR" baseline="0" dirty="0"/>
              <a:t> </a:t>
            </a:r>
            <a:r>
              <a:rPr lang="fr-FR" baseline="0" dirty="0" err="1"/>
              <a:t>tree</a:t>
            </a:r>
            <a:r>
              <a:rPr lang="fr-FR" baseline="0" dirty="0"/>
              <a:t>, and </a:t>
            </a:r>
            <a:r>
              <a:rPr lang="fr-FR" baseline="0" dirty="0" err="1"/>
              <a:t>nodes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</a:t>
            </a:r>
            <a:r>
              <a:rPr lang="fr-FR" baseline="0" dirty="0" err="1"/>
              <a:t>only</a:t>
            </a:r>
            <a:r>
              <a:rPr lang="fr-FR" baseline="0" dirty="0"/>
              <a:t> </a:t>
            </a:r>
            <a:r>
              <a:rPr lang="fr-FR" baseline="0" dirty="0" err="1"/>
              <a:t>appear</a:t>
            </a:r>
            <a:r>
              <a:rPr lang="fr-FR" baseline="0" dirty="0"/>
              <a:t> on </a:t>
            </a:r>
            <a:r>
              <a:rPr lang="fr-FR" baseline="0" dirty="0" err="1"/>
              <a:t>leaves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21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used the sum</a:t>
            </a:r>
            <a:r>
              <a:rPr lang="en-US" baseline="0" dirty="0"/>
              <a:t> of the absolute errors, but it could be the mean squared error or other metrics.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26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could say;</a:t>
            </a:r>
            <a:r>
              <a:rPr lang="en-US" baseline="0" dirty="0"/>
              <a:t> ok, but then two trees with different genotype and the same phenotype will have the same fitness! Which is true for symbolic regression, but not for all GP applications.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That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baseline="0" dirty="0"/>
              <a:t> I </a:t>
            </a:r>
            <a:r>
              <a:rPr lang="fr-FR" baseline="0" dirty="0" err="1"/>
              <a:t>will</a:t>
            </a:r>
            <a:r>
              <a:rPr lang="fr-FR" baseline="0" dirty="0"/>
              <a:t> use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greek</a:t>
            </a:r>
            <a:r>
              <a:rPr lang="fr-FR" baseline="0" dirty="0"/>
              <a:t> </a:t>
            </a:r>
            <a:r>
              <a:rPr lang="fr-FR" baseline="0" dirty="0" err="1"/>
              <a:t>letters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46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08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 am using Greek letters (that</a:t>
            </a:r>
            <a:r>
              <a:rPr lang="en-US" baseline="0" dirty="0"/>
              <a:t> I cannot pronounce properly) to represent the fact that a node could contain anything</a:t>
            </a:r>
            <a:r>
              <a:rPr lang="fr-FR" baseline="0" dirty="0"/>
              <a:t>. It </a:t>
            </a:r>
            <a:r>
              <a:rPr lang="fr-FR" baseline="0" dirty="0" err="1"/>
              <a:t>could</a:t>
            </a:r>
            <a:r>
              <a:rPr lang="fr-FR" baseline="0" dirty="0"/>
              <a:t> </a:t>
            </a:r>
            <a:r>
              <a:rPr lang="fr-FR" baseline="0" dirty="0" err="1"/>
              <a:t>be</a:t>
            </a:r>
            <a:r>
              <a:rPr lang="fr-FR" baseline="0" dirty="0"/>
              <a:t> instructions for a program, </a:t>
            </a:r>
            <a:r>
              <a:rPr lang="fr-FR" baseline="0" dirty="0" err="1"/>
              <a:t>mathematical</a:t>
            </a:r>
            <a:r>
              <a:rPr lang="fr-FR" baseline="0" dirty="0"/>
              <a:t> </a:t>
            </a:r>
            <a:r>
              <a:rPr lang="fr-FR" baseline="0" dirty="0" err="1"/>
              <a:t>operators</a:t>
            </a:r>
            <a:r>
              <a:rPr lang="fr-FR" baseline="0" dirty="0"/>
              <a:t>, the description of a neural network, </a:t>
            </a:r>
            <a:r>
              <a:rPr lang="fr-FR" baseline="0" dirty="0" err="1"/>
              <a:t>whatever</a:t>
            </a:r>
            <a:r>
              <a:rPr lang="fr-FR" baseline="0" dirty="0"/>
              <a:t>. It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interesting</a:t>
            </a:r>
            <a:r>
              <a:rPr lang="fr-FR" baseline="0" dirty="0"/>
              <a:t> to notice </a:t>
            </a:r>
            <a:r>
              <a:rPr lang="fr-FR" baseline="0" dirty="0" err="1"/>
              <a:t>that</a:t>
            </a:r>
            <a:r>
              <a:rPr lang="fr-FR" baseline="0" dirty="0"/>
              <a:t> in </a:t>
            </a:r>
            <a:r>
              <a:rPr lang="fr-FR" baseline="0" dirty="0" err="1"/>
              <a:t>genetic</a:t>
            </a:r>
            <a:r>
              <a:rPr lang="fr-FR" baseline="0" dirty="0"/>
              <a:t> </a:t>
            </a:r>
            <a:r>
              <a:rPr lang="fr-FR" baseline="0" dirty="0" err="1"/>
              <a:t>programming</a:t>
            </a:r>
            <a:r>
              <a:rPr lang="fr-FR" baseline="0" dirty="0"/>
              <a:t>, </a:t>
            </a:r>
            <a:r>
              <a:rPr lang="fr-FR" baseline="0" dirty="0" err="1"/>
              <a:t>we</a:t>
            </a:r>
            <a:r>
              <a:rPr lang="fr-FR" baseline="0" dirty="0"/>
              <a:t> </a:t>
            </a:r>
            <a:r>
              <a:rPr lang="fr-FR" baseline="0" dirty="0" err="1"/>
              <a:t>start</a:t>
            </a:r>
            <a:r>
              <a:rPr lang="fr-FR" baseline="0" dirty="0"/>
              <a:t> to have a </a:t>
            </a:r>
            <a:r>
              <a:rPr lang="fr-FR" baseline="0" dirty="0" err="1"/>
              <a:t>true</a:t>
            </a:r>
            <a:r>
              <a:rPr lang="fr-FR" baseline="0" dirty="0"/>
              <a:t> </a:t>
            </a:r>
            <a:r>
              <a:rPr lang="fr-FR" baseline="0" dirty="0" err="1"/>
              <a:t>difference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genotype</a:t>
            </a:r>
            <a:r>
              <a:rPr lang="fr-FR" baseline="0" dirty="0"/>
              <a:t> and </a:t>
            </a:r>
            <a:r>
              <a:rPr lang="fr-FR" baseline="0" dirty="0" err="1"/>
              <a:t>phenotype</a:t>
            </a:r>
            <a:r>
              <a:rPr lang="fr-FR" baseline="0" dirty="0"/>
              <a:t>. There </a:t>
            </a:r>
            <a:r>
              <a:rPr lang="fr-FR" baseline="0" dirty="0" err="1"/>
              <a:t>is</a:t>
            </a:r>
            <a:r>
              <a:rPr lang="fr-FR" baseline="0" dirty="0"/>
              <a:t> an </a:t>
            </a:r>
            <a:r>
              <a:rPr lang="fr-FR" baseline="0" dirty="0" err="1"/>
              <a:t>intermediate</a:t>
            </a:r>
            <a:r>
              <a:rPr lang="fr-FR" baseline="0" dirty="0"/>
              <a:t> </a:t>
            </a:r>
            <a:r>
              <a:rPr lang="fr-FR" baseline="0" dirty="0" err="1"/>
              <a:t>representation</a:t>
            </a:r>
            <a:r>
              <a:rPr lang="fr-FR" baseline="0" dirty="0"/>
              <a:t> </a:t>
            </a:r>
            <a:r>
              <a:rPr lang="fr-FR" baseline="0" dirty="0" err="1"/>
              <a:t>before</a:t>
            </a:r>
            <a:r>
              <a:rPr lang="fr-FR" baseline="0" dirty="0"/>
              <a:t> fitness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53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Here</a:t>
            </a:r>
            <a:r>
              <a:rPr lang="fr-FR" dirty="0"/>
              <a:t> stop and </a:t>
            </a:r>
            <a:r>
              <a:rPr lang="fr-FR" dirty="0" err="1"/>
              <a:t>ask</a:t>
            </a:r>
            <a:r>
              <a:rPr lang="fr-FR" dirty="0"/>
              <a:t> if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think</a:t>
            </a:r>
            <a:r>
              <a:rPr lang="fr-FR" dirty="0"/>
              <a:t> about mutations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structure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28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DBC0-434F-B742-80C0-0C8A63B8283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81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DB0872A-BB4A-4EE2-9A56-0F99099C2B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25937B-EC8E-4D79-AB1F-033EA440FC8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1E0E85-32C3-4940-B7AF-CD3F0802CB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246D40-A200-4021-90C4-4F0A4D1A10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fr-F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9E71-A9F7-614A-9800-A4792E755EFD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E414-D2C7-E941-9578-A97E14207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470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Optimizing complex structures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64" r:id="rId4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7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800" dirty="0"/>
              <a:t>Optimizing Complex Structures</a:t>
            </a:r>
            <a:endParaRPr lang="fr-FR" sz="88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</a:t>
            </a:r>
          </a:p>
          <a:p>
            <a:r>
              <a:rPr lang="fr-FR" i="1" dirty="0"/>
              <a:t>UMR 518 MIA-PS, INRAE, AgroParisTech, Université Paris-Saclay</a:t>
            </a:r>
            <a:br>
              <a:rPr lang="fr-FR" i="1" dirty="0"/>
            </a:br>
            <a:r>
              <a:rPr lang="fr-FR" i="1" dirty="0"/>
              <a:t>UAR 3611, Institut des Systèmes Complexes de Paris Île-de-France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1600976" y="5540834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3" name="TextBox 63"/>
          <p:cNvSpPr txBox="1"/>
          <p:nvPr/>
        </p:nvSpPr>
        <p:spPr>
          <a:xfrm>
            <a:off x="7608170" y="5540834"/>
            <a:ext cx="295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Fitness</a:t>
            </a:r>
          </a:p>
        </p:txBody>
      </p:sp>
      <p:sp>
        <p:nvSpPr>
          <p:cNvPr id="54" name="Oval 3"/>
          <p:cNvSpPr/>
          <p:nvPr/>
        </p:nvSpPr>
        <p:spPr>
          <a:xfrm>
            <a:off x="2657391" y="277781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5" name="Oval 4"/>
          <p:cNvSpPr/>
          <p:nvPr/>
        </p:nvSpPr>
        <p:spPr>
          <a:xfrm>
            <a:off x="2009319" y="3497897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56" name="Oval 5"/>
          <p:cNvSpPr/>
          <p:nvPr/>
        </p:nvSpPr>
        <p:spPr>
          <a:xfrm>
            <a:off x="1649279" y="4145969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57" name="Oval 7"/>
          <p:cNvSpPr/>
          <p:nvPr/>
        </p:nvSpPr>
        <p:spPr>
          <a:xfrm>
            <a:off x="2369359" y="4145969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8" name="Oval 11"/>
          <p:cNvSpPr/>
          <p:nvPr/>
        </p:nvSpPr>
        <p:spPr>
          <a:xfrm>
            <a:off x="3233455" y="3497897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59" name="Oval 12"/>
          <p:cNvSpPr/>
          <p:nvPr/>
        </p:nvSpPr>
        <p:spPr>
          <a:xfrm>
            <a:off x="3593495" y="41459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60" name="Straight Arrow Connector 14"/>
          <p:cNvCxnSpPr>
            <a:stCxn id="54" idx="3"/>
            <a:endCxn id="55" idx="0"/>
          </p:cNvCxnSpPr>
          <p:nvPr/>
        </p:nvCxnSpPr>
        <p:spPr>
          <a:xfrm flipH="1">
            <a:off x="2261348" y="3208057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16"/>
          <p:cNvCxnSpPr>
            <a:stCxn id="55" idx="3"/>
            <a:endCxn id="56" idx="0"/>
          </p:cNvCxnSpPr>
          <p:nvPr/>
        </p:nvCxnSpPr>
        <p:spPr>
          <a:xfrm flipH="1">
            <a:off x="1901308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18"/>
          <p:cNvCxnSpPr>
            <a:stCxn id="55" idx="5"/>
            <a:endCxn id="57" idx="0"/>
          </p:cNvCxnSpPr>
          <p:nvPr/>
        </p:nvCxnSpPr>
        <p:spPr>
          <a:xfrm>
            <a:off x="2439559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24"/>
          <p:cNvCxnSpPr>
            <a:stCxn id="54" idx="5"/>
            <a:endCxn id="58" idx="0"/>
          </p:cNvCxnSpPr>
          <p:nvPr/>
        </p:nvCxnSpPr>
        <p:spPr>
          <a:xfrm>
            <a:off x="3087631" y="3208057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8" idx="5"/>
            <a:endCxn id="59" idx="0"/>
          </p:cNvCxnSpPr>
          <p:nvPr/>
        </p:nvCxnSpPr>
        <p:spPr>
          <a:xfrm>
            <a:off x="3663695" y="3928137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84"/>
          <p:cNvSpPr/>
          <p:nvPr/>
        </p:nvSpPr>
        <p:spPr>
          <a:xfrm>
            <a:off x="3305463" y="47940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66" name="Oval 85"/>
          <p:cNvSpPr/>
          <p:nvPr/>
        </p:nvSpPr>
        <p:spPr>
          <a:xfrm>
            <a:off x="3881527" y="47940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7" name="Straight Arrow Connector 87"/>
          <p:cNvCxnSpPr>
            <a:stCxn id="59" idx="3"/>
            <a:endCxn id="65" idx="0"/>
          </p:cNvCxnSpPr>
          <p:nvPr/>
        </p:nvCxnSpPr>
        <p:spPr>
          <a:xfrm flipH="1">
            <a:off x="3557492" y="4576209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9"/>
          <p:cNvCxnSpPr>
            <a:stCxn id="59" idx="5"/>
            <a:endCxn id="66" idx="0"/>
          </p:cNvCxnSpPr>
          <p:nvPr/>
        </p:nvCxnSpPr>
        <p:spPr>
          <a:xfrm>
            <a:off x="4023735" y="4576209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8412878" y="3838193"/>
                <a:ext cx="116633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78" y="3838193"/>
                <a:ext cx="116633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632960" y="2448560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4763852" y="2843252"/>
            <a:ext cx="2514770" cy="2387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 = </a:t>
            </a:r>
            <a:r>
              <a:rPr lang="el-GR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ε</a:t>
            </a:r>
            <a:r>
              <a:rPr lang="en-US" sz="3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</a:p>
          <a:p>
            <a:pPr algn="ctr"/>
            <a:r>
              <a:rPr lang="el-GR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η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θ</a:t>
            </a:r>
            <a:r>
              <a:rPr lang="en-US" sz="36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5888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1C674-6E13-4A97-B42A-66279A71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6ACFA-D674-49A6-A4F7-8B5F622FC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How to explore this complex search space?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1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97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3550545">
            <a:off x="4974490" y="3079340"/>
            <a:ext cx="531843" cy="13795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MUTATION</a:t>
            </a:r>
          </a:p>
        </p:txBody>
      </p:sp>
    </p:spTree>
    <p:extLst>
      <p:ext uri="{BB962C8B-B14F-4D97-AF65-F5344CB8AC3E}">
        <p14:creationId xmlns:p14="http://schemas.microsoft.com/office/powerpoint/2010/main" val="155210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600" b="1" dirty="0"/>
              <a:t>λ</a:t>
            </a:r>
            <a:endParaRPr lang="en-US" sz="3600" b="1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3550545">
            <a:off x="4974490" y="3079340"/>
            <a:ext cx="531843" cy="137951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MUTATION</a:t>
            </a:r>
          </a:p>
        </p:txBody>
      </p:sp>
    </p:spTree>
    <p:extLst>
      <p:ext uri="{BB962C8B-B14F-4D97-AF65-F5344CB8AC3E}">
        <p14:creationId xmlns:p14="http://schemas.microsoft.com/office/powerpoint/2010/main" val="32198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93230" y="3386881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SUBTREE MUTATION</a:t>
            </a:r>
          </a:p>
        </p:txBody>
      </p:sp>
    </p:spTree>
    <p:extLst>
      <p:ext uri="{BB962C8B-B14F-4D97-AF65-F5344CB8AC3E}">
        <p14:creationId xmlns:p14="http://schemas.microsoft.com/office/powerpoint/2010/main" val="2430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20" idx="0"/>
          </p:cNvCxnSpPr>
          <p:nvPr/>
        </p:nvCxnSpPr>
        <p:spPr>
          <a:xfrm>
            <a:off x="4293992" y="3702821"/>
            <a:ext cx="175031" cy="21523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93230" y="3386881"/>
            <a:ext cx="531843" cy="137951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val 7"/>
          <p:cNvSpPr/>
          <p:nvPr/>
        </p:nvSpPr>
        <p:spPr>
          <a:xfrm>
            <a:off x="4216994" y="3918051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π</a:t>
            </a:r>
            <a:endParaRPr lang="en-US" sz="2800" dirty="0"/>
          </a:p>
        </p:txBody>
      </p:sp>
      <p:sp>
        <p:nvSpPr>
          <p:cNvPr id="21" name="Oval 8"/>
          <p:cNvSpPr/>
          <p:nvPr/>
        </p:nvSpPr>
        <p:spPr>
          <a:xfrm>
            <a:off x="3928962" y="4580978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ρ</a:t>
            </a:r>
            <a:endParaRPr lang="en-US" sz="2800" dirty="0"/>
          </a:p>
        </p:txBody>
      </p:sp>
      <p:sp>
        <p:nvSpPr>
          <p:cNvPr id="22" name="Oval 9"/>
          <p:cNvSpPr/>
          <p:nvPr/>
        </p:nvSpPr>
        <p:spPr>
          <a:xfrm>
            <a:off x="4505026" y="4566123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800" dirty="0">
                <a:solidFill>
                  <a:prstClr val="black"/>
                </a:solidFill>
              </a:rPr>
              <a:t>ς</a:t>
            </a:r>
            <a:endParaRPr lang="en-US" sz="2800" dirty="0">
              <a:solidFill>
                <a:prstClr val="black"/>
              </a:solidFill>
            </a:endParaRPr>
          </a:p>
        </p:txBody>
      </p:sp>
      <p:cxnSp>
        <p:nvCxnSpPr>
          <p:cNvPr id="27" name="Straight Arrow Connector 20"/>
          <p:cNvCxnSpPr>
            <a:stCxn id="20" idx="3"/>
            <a:endCxn id="21" idx="0"/>
          </p:cNvCxnSpPr>
          <p:nvPr/>
        </p:nvCxnSpPr>
        <p:spPr>
          <a:xfrm flipH="1">
            <a:off x="4180991" y="4348290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35"/>
          <p:cNvSpPr/>
          <p:nvPr/>
        </p:nvSpPr>
        <p:spPr>
          <a:xfrm>
            <a:off x="4216994" y="521419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σ</a:t>
            </a:r>
            <a:endParaRPr lang="en-US" sz="2800" dirty="0"/>
          </a:p>
        </p:txBody>
      </p:sp>
      <p:sp>
        <p:nvSpPr>
          <p:cNvPr id="29" name="Oval 37"/>
          <p:cNvSpPr/>
          <p:nvPr/>
        </p:nvSpPr>
        <p:spPr>
          <a:xfrm>
            <a:off x="4793058" y="521419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/>
              <a:t>τ</a:t>
            </a:r>
            <a:endParaRPr lang="en-US" sz="2800" dirty="0"/>
          </a:p>
        </p:txBody>
      </p:sp>
      <p:cxnSp>
        <p:nvCxnSpPr>
          <p:cNvPr id="30" name="Straight Arrow Connector 6"/>
          <p:cNvCxnSpPr>
            <a:stCxn id="22" idx="3"/>
            <a:endCxn id="28" idx="0"/>
          </p:cNvCxnSpPr>
          <p:nvPr/>
        </p:nvCxnSpPr>
        <p:spPr>
          <a:xfrm flipH="1">
            <a:off x="4469023" y="49963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13"/>
          <p:cNvCxnSpPr>
            <a:stCxn id="22" idx="5"/>
            <a:endCxn id="29" idx="0"/>
          </p:cNvCxnSpPr>
          <p:nvPr/>
        </p:nvCxnSpPr>
        <p:spPr>
          <a:xfrm>
            <a:off x="4935266" y="49963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3"/>
          <p:cNvCxnSpPr>
            <a:stCxn id="20" idx="5"/>
            <a:endCxn id="22" idx="0"/>
          </p:cNvCxnSpPr>
          <p:nvPr/>
        </p:nvCxnSpPr>
        <p:spPr>
          <a:xfrm>
            <a:off x="4647234" y="434829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à coins arrondis 23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SUBTREE MUTATION</a:t>
            </a:r>
          </a:p>
        </p:txBody>
      </p:sp>
    </p:spTree>
    <p:extLst>
      <p:ext uri="{BB962C8B-B14F-4D97-AF65-F5344CB8AC3E}">
        <p14:creationId xmlns:p14="http://schemas.microsoft.com/office/powerpoint/2010/main" val="391552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b="1" dirty="0">
                <a:solidFill>
                  <a:prstClr val="black"/>
                </a:solidFill>
              </a:rPr>
              <a:t>θ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èche vers le bas 7"/>
          <p:cNvSpPr/>
          <p:nvPr/>
        </p:nvSpPr>
        <p:spPr>
          <a:xfrm rot="4058896">
            <a:off x="5277038" y="3152883"/>
            <a:ext cx="531843" cy="137951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HOIST MUTATION</a:t>
            </a:r>
          </a:p>
        </p:txBody>
      </p:sp>
    </p:spTree>
    <p:extLst>
      <p:ext uri="{BB962C8B-B14F-4D97-AF65-F5344CB8AC3E}">
        <p14:creationId xmlns:p14="http://schemas.microsoft.com/office/powerpoint/2010/main" val="199410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b="1" dirty="0">
                <a:solidFill>
                  <a:prstClr val="black"/>
                </a:solidFill>
              </a:rPr>
              <a:t>θ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17" name="Straight Arrow Connector 28"/>
          <p:cNvCxnSpPr>
            <a:endCxn id="15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lèche vers le bas 17"/>
          <p:cNvSpPr/>
          <p:nvPr/>
        </p:nvSpPr>
        <p:spPr>
          <a:xfrm rot="4058896">
            <a:off x="5277038" y="3152883"/>
            <a:ext cx="531843" cy="137951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6470904" y="2825496"/>
            <a:ext cx="3200400" cy="67665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HOIST MUTATION</a:t>
            </a:r>
          </a:p>
        </p:txBody>
      </p:sp>
    </p:spTree>
    <p:extLst>
      <p:ext uri="{BB962C8B-B14F-4D97-AF65-F5344CB8AC3E}">
        <p14:creationId xmlns:p14="http://schemas.microsoft.com/office/powerpoint/2010/main" val="59061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8720384" y="3920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27" idx="5"/>
            <a:endCxn id="28" idx="0"/>
          </p:cNvCxnSpPr>
          <p:nvPr/>
        </p:nvCxnSpPr>
        <p:spPr>
          <a:xfrm>
            <a:off x="8507120" y="3702821"/>
            <a:ext cx="465293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8432352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9008416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8684381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9150624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8537411" y="5293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8825443" y="594169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8967651" y="57238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8684381" y="5072781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30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Outline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Programming</a:t>
            </a:r>
          </a:p>
          <a:p>
            <a:r>
              <a:rPr lang="en-US" dirty="0"/>
              <a:t>Linear Genetic Programming</a:t>
            </a:r>
          </a:p>
          <a:p>
            <a:r>
              <a:rPr lang="en-US"/>
              <a:t>Grammatical Evolution</a:t>
            </a:r>
            <a:endParaRPr lang="en-US" dirty="0"/>
          </a:p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71149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3863752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2"/>
          <p:cNvSpPr/>
          <p:nvPr/>
        </p:nvSpPr>
        <p:spPr>
          <a:xfrm>
            <a:off x="4223792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717928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4293992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3935760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Oval 85"/>
          <p:cNvSpPr/>
          <p:nvPr/>
        </p:nvSpPr>
        <p:spPr>
          <a:xfrm>
            <a:off x="4511824" y="4568725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4187789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4654032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8720384" y="3920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27" idx="5"/>
            <a:endCxn id="28" idx="0"/>
          </p:cNvCxnSpPr>
          <p:nvPr/>
        </p:nvCxnSpPr>
        <p:spPr>
          <a:xfrm>
            <a:off x="8507120" y="3702821"/>
            <a:ext cx="465293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8432352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9008416" y="456872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8684381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9150624" y="435089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8537411" y="5293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8825443" y="5941695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8967651" y="5723863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8684381" y="5072781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729178" y="3120065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328908" y="3828126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Crossover(s)</a:t>
            </a:r>
            <a:endParaRPr lang="fr-FR" dirty="0"/>
          </a:p>
        </p:txBody>
      </p:sp>
      <p:sp>
        <p:nvSpPr>
          <p:cNvPr id="4" name="Oval 3"/>
          <p:cNvSpPr/>
          <p:nvPr/>
        </p:nvSpPr>
        <p:spPr>
          <a:xfrm>
            <a:off x="3287688" y="255250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639616" y="327258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27957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Oval 7"/>
          <p:cNvSpPr/>
          <p:nvPr/>
        </p:nvSpPr>
        <p:spPr>
          <a:xfrm>
            <a:off x="2999656" y="392065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11"/>
          <p:cNvSpPr/>
          <p:nvPr/>
        </p:nvSpPr>
        <p:spPr>
          <a:xfrm>
            <a:off x="8687245" y="3959199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9047285" y="4607271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891645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2531605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3069856" y="3702821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endCxn id="10" idx="0"/>
          </p:cNvCxnSpPr>
          <p:nvPr/>
        </p:nvCxnSpPr>
        <p:spPr>
          <a:xfrm>
            <a:off x="8541421" y="366935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9117485" y="438943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84"/>
          <p:cNvSpPr/>
          <p:nvPr/>
        </p:nvSpPr>
        <p:spPr>
          <a:xfrm>
            <a:off x="8759253" y="525534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Oval 85"/>
          <p:cNvSpPr/>
          <p:nvPr/>
        </p:nvSpPr>
        <p:spPr>
          <a:xfrm>
            <a:off x="9335317" y="5255343"/>
            <a:ext cx="504056" cy="504056"/>
          </a:xfrm>
          <a:prstGeom prst="ellipse">
            <a:avLst/>
          </a:prstGeom>
          <a:solidFill>
            <a:srgbClr val="FFFFCC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87"/>
          <p:cNvCxnSpPr>
            <a:stCxn id="11" idx="3"/>
            <a:endCxn id="23" idx="0"/>
          </p:cNvCxnSpPr>
          <p:nvPr/>
        </p:nvCxnSpPr>
        <p:spPr>
          <a:xfrm flipH="1">
            <a:off x="9011282" y="503751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>
            <a:stCxn id="11" idx="5"/>
            <a:endCxn id="24" idx="0"/>
          </p:cNvCxnSpPr>
          <p:nvPr/>
        </p:nvCxnSpPr>
        <p:spPr>
          <a:xfrm>
            <a:off x="9477525" y="503751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3"/>
          <p:cNvSpPr/>
          <p:nvPr/>
        </p:nvSpPr>
        <p:spPr>
          <a:xfrm>
            <a:off x="7500816" y="255250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0" name="Oval 4"/>
          <p:cNvSpPr/>
          <p:nvPr/>
        </p:nvSpPr>
        <p:spPr>
          <a:xfrm>
            <a:off x="6852744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7" name="Oval 11"/>
          <p:cNvSpPr/>
          <p:nvPr/>
        </p:nvSpPr>
        <p:spPr>
          <a:xfrm>
            <a:off x="8076880" y="3272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28" name="Oval 12"/>
          <p:cNvSpPr/>
          <p:nvPr/>
        </p:nvSpPr>
        <p:spPr>
          <a:xfrm>
            <a:off x="3958175" y="326458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29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7104773" y="2982741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4"/>
          <p:cNvCxnSpPr>
            <a:stCxn id="19" idx="5"/>
            <a:endCxn id="27" idx="0"/>
          </p:cNvCxnSpPr>
          <p:nvPr/>
        </p:nvCxnSpPr>
        <p:spPr>
          <a:xfrm>
            <a:off x="7931056" y="2982741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8"/>
          <p:cNvCxnSpPr>
            <a:stCxn id="4" idx="5"/>
            <a:endCxn id="28" idx="0"/>
          </p:cNvCxnSpPr>
          <p:nvPr/>
        </p:nvCxnSpPr>
        <p:spPr>
          <a:xfrm>
            <a:off x="3717927" y="2982741"/>
            <a:ext cx="492276" cy="281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84"/>
          <p:cNvSpPr/>
          <p:nvPr/>
        </p:nvSpPr>
        <p:spPr>
          <a:xfrm>
            <a:off x="3670143" y="3912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35" name="Oval 85"/>
          <p:cNvSpPr/>
          <p:nvPr/>
        </p:nvSpPr>
        <p:spPr>
          <a:xfrm>
            <a:off x="4246207" y="391265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6" name="Straight Arrow Connector 87"/>
          <p:cNvCxnSpPr>
            <a:stCxn id="28" idx="3"/>
            <a:endCxn id="34" idx="0"/>
          </p:cNvCxnSpPr>
          <p:nvPr/>
        </p:nvCxnSpPr>
        <p:spPr>
          <a:xfrm flipH="1">
            <a:off x="3922172" y="369482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89"/>
          <p:cNvCxnSpPr>
            <a:stCxn id="28" idx="5"/>
            <a:endCxn id="35" idx="0"/>
          </p:cNvCxnSpPr>
          <p:nvPr/>
        </p:nvCxnSpPr>
        <p:spPr>
          <a:xfrm>
            <a:off x="4388415" y="369482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12"/>
          <p:cNvSpPr/>
          <p:nvPr/>
        </p:nvSpPr>
        <p:spPr>
          <a:xfrm>
            <a:off x="7466515" y="393504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39" name="Straight Arrow Connector 28"/>
          <p:cNvCxnSpPr>
            <a:stCxn id="27" idx="3"/>
            <a:endCxn id="38" idx="0"/>
          </p:cNvCxnSpPr>
          <p:nvPr/>
        </p:nvCxnSpPr>
        <p:spPr>
          <a:xfrm flipH="1">
            <a:off x="7718543" y="3702821"/>
            <a:ext cx="432154" cy="2322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85"/>
          <p:cNvSpPr/>
          <p:nvPr/>
        </p:nvSpPr>
        <p:spPr>
          <a:xfrm>
            <a:off x="7754547" y="458311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3" name="Straight Arrow Connector 89"/>
          <p:cNvCxnSpPr>
            <a:stCxn id="38" idx="5"/>
            <a:endCxn id="41" idx="0"/>
          </p:cNvCxnSpPr>
          <p:nvPr/>
        </p:nvCxnSpPr>
        <p:spPr>
          <a:xfrm>
            <a:off x="7896755" y="43652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2"/>
          <p:cNvSpPr/>
          <p:nvPr/>
        </p:nvSpPr>
        <p:spPr>
          <a:xfrm>
            <a:off x="3775202" y="4637551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sp>
        <p:nvSpPr>
          <p:cNvPr id="45" name="Oval 85"/>
          <p:cNvSpPr/>
          <p:nvPr/>
        </p:nvSpPr>
        <p:spPr>
          <a:xfrm>
            <a:off x="4063234" y="5285623"/>
            <a:ext cx="504056" cy="504056"/>
          </a:xfrm>
          <a:prstGeom prst="ellipse">
            <a:avLst/>
          </a:prstGeom>
          <a:solidFill>
            <a:srgbClr val="CC99FF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2000" dirty="0"/>
          </a:p>
        </p:txBody>
      </p:sp>
      <p:cxnSp>
        <p:nvCxnSpPr>
          <p:cNvPr id="46" name="Straight Arrow Connector 89"/>
          <p:cNvCxnSpPr>
            <a:stCxn id="44" idx="5"/>
            <a:endCxn id="45" idx="0"/>
          </p:cNvCxnSpPr>
          <p:nvPr/>
        </p:nvCxnSpPr>
        <p:spPr>
          <a:xfrm>
            <a:off x="4205442" y="506779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87"/>
          <p:cNvCxnSpPr>
            <a:stCxn id="34" idx="4"/>
            <a:endCxn id="44" idx="0"/>
          </p:cNvCxnSpPr>
          <p:nvPr/>
        </p:nvCxnSpPr>
        <p:spPr>
          <a:xfrm>
            <a:off x="3922172" y="4416709"/>
            <a:ext cx="105059" cy="22084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729178" y="3101777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8328908" y="3828126"/>
            <a:ext cx="15652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E4DE816-1F61-472F-9F35-0353A9EE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programming: issues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2AC760C-455D-45E7-A84F-AD1EAAF0E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“Bloating”</a:t>
            </a:r>
          </a:p>
          <a:p>
            <a:pPr lvl="1"/>
            <a:r>
              <a:rPr lang="en-US" dirty="0"/>
              <a:t>As the optimization proceeds, trees tend to become bigger</a:t>
            </a:r>
          </a:p>
          <a:p>
            <a:pPr lvl="1"/>
            <a:r>
              <a:rPr lang="en-US" dirty="0"/>
              <a:t>With no positive impact on objective function value</a:t>
            </a:r>
          </a:p>
          <a:p>
            <a:pPr lvl="1"/>
            <a:r>
              <a:rPr lang="en-US" b="1" dirty="0"/>
              <a:t>Solution</a:t>
            </a:r>
            <a:r>
              <a:rPr lang="en-US" dirty="0"/>
              <a:t>: add term to objective function to penalize size</a:t>
            </a:r>
          </a:p>
          <a:p>
            <a:pPr lvl="1"/>
            <a:r>
              <a:rPr lang="en-US" b="1" dirty="0"/>
              <a:t>Solution</a:t>
            </a:r>
            <a:r>
              <a:rPr lang="en-US" dirty="0"/>
              <a:t>: use a multi-objective approach (minimize size)</a:t>
            </a:r>
          </a:p>
          <a:p>
            <a:pPr lvl="1"/>
            <a:endParaRPr lang="en-US" dirty="0"/>
          </a:p>
          <a:p>
            <a:r>
              <a:rPr lang="en-US" dirty="0"/>
              <a:t>Analyzing this in terms of ML, it could be </a:t>
            </a:r>
            <a:r>
              <a:rPr lang="en-US" i="1" dirty="0"/>
              <a:t>overfitting</a:t>
            </a:r>
          </a:p>
          <a:p>
            <a:pPr lvl="1"/>
            <a:r>
              <a:rPr lang="en-US" dirty="0"/>
              <a:t>Bigger model, more parameters, easier to fit a function</a:t>
            </a:r>
          </a:p>
          <a:p>
            <a:pPr lvl="1"/>
            <a:r>
              <a:rPr lang="en-US" dirty="0"/>
              <a:t>For bigger models also easier to “memorize” training set</a:t>
            </a:r>
          </a:p>
        </p:txBody>
      </p:sp>
    </p:spTree>
    <p:extLst>
      <p:ext uri="{BB962C8B-B14F-4D97-AF65-F5344CB8AC3E}">
        <p14:creationId xmlns:p14="http://schemas.microsoft.com/office/powerpoint/2010/main" val="105574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we doing?</a:t>
            </a:r>
          </a:p>
          <a:p>
            <a:r>
              <a:rPr lang="en-US" dirty="0"/>
              <a:t>Blending optimization and machine learning?</a:t>
            </a:r>
          </a:p>
          <a:p>
            <a:pPr lvl="1"/>
            <a:r>
              <a:rPr lang="en-US" dirty="0"/>
              <a:t>If your candidate solution is a </a:t>
            </a:r>
            <a:r>
              <a:rPr lang="en-US" i="1" dirty="0"/>
              <a:t>model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…then you are (arguably) doing </a:t>
            </a:r>
            <a:r>
              <a:rPr lang="en-US" i="1" dirty="0"/>
              <a:t>machine learning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Terminology is still </a:t>
            </a:r>
            <a:r>
              <a:rPr lang="en-US" i="1" dirty="0"/>
              <a:t>in development</a:t>
            </a:r>
          </a:p>
          <a:p>
            <a:r>
              <a:rPr lang="en-US" dirty="0"/>
              <a:t>Researchers in GP getting closer to </a:t>
            </a:r>
            <a:br>
              <a:rPr lang="en-US" dirty="0"/>
            </a:br>
            <a:r>
              <a:rPr lang="en-US" dirty="0"/>
              <a:t>the ML community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687" y="4009141"/>
            <a:ext cx="3609572" cy="2299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58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Linear 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933712"/>
          </a:xfrm>
        </p:spPr>
        <p:txBody>
          <a:bodyPr/>
          <a:lstStyle/>
          <a:p>
            <a:r>
              <a:rPr lang="en-US" dirty="0"/>
              <a:t>Evolving linear graphs</a:t>
            </a:r>
          </a:p>
          <a:p>
            <a:r>
              <a:rPr lang="en-US" dirty="0"/>
              <a:t>Used for evolving computer programs</a:t>
            </a:r>
          </a:p>
          <a:p>
            <a:r>
              <a:rPr lang="en-US" dirty="0"/>
              <a:t>Backward/forward arcs interpreted as jumps</a:t>
            </a:r>
          </a:p>
        </p:txBody>
      </p:sp>
      <p:sp>
        <p:nvSpPr>
          <p:cNvPr id="4" name="Ovale 56"/>
          <p:cNvSpPr/>
          <p:nvPr/>
        </p:nvSpPr>
        <p:spPr>
          <a:xfrm>
            <a:off x="3418008" y="356468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5" name="Ovale 57"/>
          <p:cNvSpPr/>
          <p:nvPr/>
        </p:nvSpPr>
        <p:spPr>
          <a:xfrm>
            <a:off x="3418008" y="4126082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6" name="Ovale 58"/>
          <p:cNvSpPr/>
          <p:nvPr/>
        </p:nvSpPr>
        <p:spPr>
          <a:xfrm>
            <a:off x="3418008" y="4687475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7" name="Ovale 59"/>
          <p:cNvSpPr/>
          <p:nvPr/>
        </p:nvSpPr>
        <p:spPr>
          <a:xfrm>
            <a:off x="3418008" y="523140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sp>
        <p:nvSpPr>
          <p:cNvPr id="8" name="Ovale 60"/>
          <p:cNvSpPr/>
          <p:nvPr/>
        </p:nvSpPr>
        <p:spPr>
          <a:xfrm>
            <a:off x="3418008" y="5813771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cxnSp>
        <p:nvCxnSpPr>
          <p:cNvPr id="9" name="Connettore 2 61"/>
          <p:cNvCxnSpPr>
            <a:stCxn id="4" idx="4"/>
            <a:endCxn id="5" idx="0"/>
          </p:cNvCxnSpPr>
          <p:nvPr/>
        </p:nvCxnSpPr>
        <p:spPr>
          <a:xfrm>
            <a:off x="3600888" y="3930450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Connettore 2 62"/>
          <p:cNvCxnSpPr>
            <a:stCxn id="5" idx="4"/>
            <a:endCxn id="6" idx="0"/>
          </p:cNvCxnSpPr>
          <p:nvPr/>
        </p:nvCxnSpPr>
        <p:spPr>
          <a:xfrm>
            <a:off x="3600888" y="4491843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Connettore 2 63"/>
          <p:cNvCxnSpPr>
            <a:stCxn id="6" idx="4"/>
            <a:endCxn id="7" idx="0"/>
          </p:cNvCxnSpPr>
          <p:nvPr/>
        </p:nvCxnSpPr>
        <p:spPr>
          <a:xfrm>
            <a:off x="3600888" y="5053235"/>
            <a:ext cx="0" cy="178174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Connettore 2 64"/>
          <p:cNvCxnSpPr>
            <a:stCxn id="7" idx="4"/>
            <a:endCxn id="8" idx="0"/>
          </p:cNvCxnSpPr>
          <p:nvPr/>
        </p:nvCxnSpPr>
        <p:spPr>
          <a:xfrm>
            <a:off x="3600888" y="5597169"/>
            <a:ext cx="0" cy="216602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Connecteur en arc 22"/>
          <p:cNvCxnSpPr>
            <a:stCxn id="5" idx="6"/>
            <a:endCxn id="7" idx="6"/>
          </p:cNvCxnSpPr>
          <p:nvPr/>
        </p:nvCxnSpPr>
        <p:spPr>
          <a:xfrm>
            <a:off x="3783768" y="4308963"/>
            <a:ext cx="12700" cy="110532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8" idx="2"/>
            <a:endCxn id="4" idx="2"/>
          </p:cNvCxnSpPr>
          <p:nvPr/>
        </p:nvCxnSpPr>
        <p:spPr>
          <a:xfrm rot="10800000">
            <a:off x="3418008" y="3747569"/>
            <a:ext cx="12700" cy="2249082"/>
          </a:xfrm>
          <a:prstGeom prst="curvedConnector3">
            <a:avLst>
              <a:gd name="adj1" fmla="val 2592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53288" y="3401385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AX, BX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53288" y="5609922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JMP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53288" y="3949579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94166" y="4504595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 AX, 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94166" y="5139969"/>
            <a:ext cx="13258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CX, 20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81800" y="3406283"/>
            <a:ext cx="2185416" cy="28001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label1: ADD AX, BX</a:t>
            </a:r>
          </a:p>
          <a:p>
            <a:endParaRPr lang="en-US" dirty="0"/>
          </a:p>
          <a:p>
            <a:r>
              <a:rPr lang="en-US" dirty="0"/>
              <a:t>JLE label2</a:t>
            </a:r>
          </a:p>
          <a:p>
            <a:endParaRPr lang="en-US" dirty="0"/>
          </a:p>
          <a:p>
            <a:r>
              <a:rPr lang="en-US" dirty="0"/>
              <a:t>MUL AX, 4</a:t>
            </a:r>
          </a:p>
          <a:p>
            <a:endParaRPr lang="en-US" dirty="0"/>
          </a:p>
          <a:p>
            <a:r>
              <a:rPr lang="en-US" dirty="0"/>
              <a:t>label2: SUB CX, 20</a:t>
            </a:r>
          </a:p>
          <a:p>
            <a:endParaRPr lang="en-US" dirty="0"/>
          </a:p>
          <a:p>
            <a:r>
              <a:rPr lang="en-US" dirty="0"/>
              <a:t>JMP label1</a:t>
            </a:r>
          </a:p>
        </p:txBody>
      </p:sp>
    </p:spTree>
    <p:extLst>
      <p:ext uri="{BB962C8B-B14F-4D97-AF65-F5344CB8AC3E}">
        <p14:creationId xmlns:p14="http://schemas.microsoft.com/office/powerpoint/2010/main" val="331654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Linear 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933712"/>
          </a:xfrm>
        </p:spPr>
        <p:txBody>
          <a:bodyPr/>
          <a:lstStyle/>
          <a:p>
            <a:r>
              <a:rPr lang="en-US" dirty="0"/>
              <a:t>Evolving linear graphs</a:t>
            </a:r>
          </a:p>
          <a:p>
            <a:r>
              <a:rPr lang="en-US" dirty="0"/>
              <a:t>Used for evolving computer programs</a:t>
            </a:r>
          </a:p>
          <a:p>
            <a:r>
              <a:rPr lang="en-US" dirty="0"/>
              <a:t>Backward/forward arcs interpreted as jumps</a:t>
            </a:r>
          </a:p>
        </p:txBody>
      </p:sp>
      <p:sp>
        <p:nvSpPr>
          <p:cNvPr id="4" name="Ovale 56"/>
          <p:cNvSpPr/>
          <p:nvPr/>
        </p:nvSpPr>
        <p:spPr>
          <a:xfrm>
            <a:off x="3418008" y="356468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5" name="Ovale 57"/>
          <p:cNvSpPr/>
          <p:nvPr/>
        </p:nvSpPr>
        <p:spPr>
          <a:xfrm>
            <a:off x="3418008" y="4126082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6" name="Ovale 58"/>
          <p:cNvSpPr/>
          <p:nvPr/>
        </p:nvSpPr>
        <p:spPr>
          <a:xfrm>
            <a:off x="3418008" y="4687475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7" name="Ovale 59"/>
          <p:cNvSpPr/>
          <p:nvPr/>
        </p:nvSpPr>
        <p:spPr>
          <a:xfrm>
            <a:off x="3418008" y="5231409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sp>
        <p:nvSpPr>
          <p:cNvPr id="8" name="Ovale 60"/>
          <p:cNvSpPr/>
          <p:nvPr/>
        </p:nvSpPr>
        <p:spPr>
          <a:xfrm>
            <a:off x="3418008" y="5813771"/>
            <a:ext cx="365760" cy="365760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>
              <a:sym typeface="Symbol"/>
            </a:endParaRPr>
          </a:p>
        </p:txBody>
      </p:sp>
      <p:cxnSp>
        <p:nvCxnSpPr>
          <p:cNvPr id="9" name="Connettore 2 61"/>
          <p:cNvCxnSpPr>
            <a:stCxn id="4" idx="4"/>
            <a:endCxn id="5" idx="0"/>
          </p:cNvCxnSpPr>
          <p:nvPr/>
        </p:nvCxnSpPr>
        <p:spPr>
          <a:xfrm>
            <a:off x="3600888" y="3930450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Connettore 2 62"/>
          <p:cNvCxnSpPr>
            <a:stCxn id="5" idx="4"/>
            <a:endCxn id="6" idx="0"/>
          </p:cNvCxnSpPr>
          <p:nvPr/>
        </p:nvCxnSpPr>
        <p:spPr>
          <a:xfrm>
            <a:off x="3600888" y="4491843"/>
            <a:ext cx="0" cy="195633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Connettore 2 63"/>
          <p:cNvCxnSpPr>
            <a:stCxn id="6" idx="4"/>
            <a:endCxn id="7" idx="0"/>
          </p:cNvCxnSpPr>
          <p:nvPr/>
        </p:nvCxnSpPr>
        <p:spPr>
          <a:xfrm>
            <a:off x="3600888" y="5053235"/>
            <a:ext cx="0" cy="178174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Connettore 2 64"/>
          <p:cNvCxnSpPr>
            <a:stCxn id="7" idx="4"/>
            <a:endCxn id="8" idx="0"/>
          </p:cNvCxnSpPr>
          <p:nvPr/>
        </p:nvCxnSpPr>
        <p:spPr>
          <a:xfrm>
            <a:off x="3600888" y="5597169"/>
            <a:ext cx="0" cy="216602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Connecteur en arc 22"/>
          <p:cNvCxnSpPr>
            <a:stCxn id="5" idx="6"/>
            <a:endCxn id="7" idx="6"/>
          </p:cNvCxnSpPr>
          <p:nvPr/>
        </p:nvCxnSpPr>
        <p:spPr>
          <a:xfrm>
            <a:off x="3783768" y="4308963"/>
            <a:ext cx="12700" cy="110532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8" idx="2"/>
            <a:endCxn id="4" idx="2"/>
          </p:cNvCxnSpPr>
          <p:nvPr/>
        </p:nvCxnSpPr>
        <p:spPr>
          <a:xfrm rot="10800000">
            <a:off x="3418008" y="3747569"/>
            <a:ext cx="12700" cy="2249082"/>
          </a:xfrm>
          <a:prstGeom prst="curvedConnector3">
            <a:avLst>
              <a:gd name="adj1" fmla="val 2592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53288" y="3401385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print(a)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53288" y="5609922"/>
            <a:ext cx="155023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while a &lt; 100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53288" y="3949579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a &gt; 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94166" y="4504595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-=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94166" y="5139969"/>
            <a:ext cx="132588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+=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52616" y="3564689"/>
            <a:ext cx="2663104" cy="2249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 while a &lt; 100 :</a:t>
            </a:r>
          </a:p>
          <a:p>
            <a:r>
              <a:rPr lang="en-US" dirty="0"/>
              <a:t>	print(a)</a:t>
            </a:r>
          </a:p>
          <a:p>
            <a:r>
              <a:rPr lang="en-US" dirty="0"/>
              <a:t>	if a &gt; b :</a:t>
            </a:r>
          </a:p>
          <a:p>
            <a:r>
              <a:rPr lang="en-US" dirty="0"/>
              <a:t>		a += 1</a:t>
            </a:r>
          </a:p>
          <a:p>
            <a:r>
              <a:rPr lang="en-US" dirty="0"/>
              <a:t>	else :</a:t>
            </a:r>
          </a:p>
          <a:p>
            <a:r>
              <a:rPr lang="en-US" dirty="0"/>
              <a:t>		a -= 1	</a:t>
            </a:r>
          </a:p>
        </p:txBody>
      </p:sp>
    </p:spTree>
    <p:extLst>
      <p:ext uri="{BB962C8B-B14F-4D97-AF65-F5344CB8AC3E}">
        <p14:creationId xmlns:p14="http://schemas.microsoft.com/office/powerpoint/2010/main" val="365283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208BF-4EE9-4E4B-BB05-F654946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Grammatical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Evolution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29546D-556F-4440-BFEF-BF9579BDD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“Grammar” in computer science</a:t>
            </a:r>
          </a:p>
          <a:p>
            <a:pPr lvl="1"/>
            <a:r>
              <a:rPr lang="en-US" dirty="0"/>
              <a:t>Defines a way to generate/validate a sequence of symbols</a:t>
            </a:r>
          </a:p>
          <a:p>
            <a:pPr lvl="1"/>
            <a:r>
              <a:rPr lang="en-US" dirty="0"/>
              <a:t>Used to check syntax coherence of programming languages</a:t>
            </a:r>
          </a:p>
          <a:p>
            <a:pPr lvl="1"/>
            <a:r>
              <a:rPr lang="en-US" dirty="0"/>
              <a:t>Evolutionary algorithm generate candidate solutions w/ grammar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B1959BA-9BFE-4F71-AEFC-C5B55D513DD9}"/>
                  </a:ext>
                </a:extLst>
              </p:cNvPr>
              <p:cNvSpPr txBox="1"/>
              <p:nvPr/>
            </p:nvSpPr>
            <p:spPr>
              <a:xfrm>
                <a:off x="1401457" y="3832839"/>
                <a:ext cx="29882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𝒔𝒕𝒂𝒓𝒕</m:t>
                      </m:r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3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3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|{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𝑒𝑛𝑑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B1959BA-9BFE-4F71-AEFC-C5B55D51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57" y="3832839"/>
                <a:ext cx="2988297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081D6434-6F63-42FA-9F10-558444C52475}"/>
              </a:ext>
            </a:extLst>
          </p:cNvPr>
          <p:cNvSpPr txBox="1"/>
          <p:nvPr/>
        </p:nvSpPr>
        <p:spPr>
          <a:xfrm>
            <a:off x="6627044" y="3685881"/>
            <a:ext cx="78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AF1B8E9-8E95-4D1B-9DCA-9CE2D4A110FE}"/>
              </a:ext>
            </a:extLst>
          </p:cNvPr>
          <p:cNvSpPr txBox="1"/>
          <p:nvPr/>
        </p:nvSpPr>
        <p:spPr>
          <a:xfrm>
            <a:off x="6627044" y="4294504"/>
            <a:ext cx="34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aaaaaabbbbbbb</a:t>
            </a:r>
            <a:endParaRPr lang="en-US" sz="3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4DCCE41-6478-43BC-9490-EC784F8BB30B}"/>
              </a:ext>
            </a:extLst>
          </p:cNvPr>
          <p:cNvSpPr txBox="1"/>
          <p:nvPr/>
        </p:nvSpPr>
        <p:spPr>
          <a:xfrm>
            <a:off x="6617618" y="4904601"/>
            <a:ext cx="34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aba</a:t>
            </a:r>
          </a:p>
        </p:txBody>
      </p:sp>
      <p:pic>
        <p:nvPicPr>
          <p:cNvPr id="1026" name="Picture 2" descr="Green Tick PNG Transparent Images - PNG All">
            <a:extLst>
              <a:ext uri="{FF2B5EF4-FFF2-40B4-BE49-F238E27FC236}">
                <a16:creationId xmlns:a16="http://schemas.microsoft.com/office/drawing/2014/main" id="{88D62C12-161C-4C14-888B-0C6AC5EC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469" y="3560086"/>
            <a:ext cx="576628" cy="6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reen Tick PNG Transparent Images - PNG All">
            <a:extLst>
              <a:ext uri="{FF2B5EF4-FFF2-40B4-BE49-F238E27FC236}">
                <a16:creationId xmlns:a16="http://schemas.microsoft.com/office/drawing/2014/main" id="{80E28C4C-A68B-4E83-84AB-1097DA19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274" y="4153524"/>
            <a:ext cx="576628" cy="6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BC354C-5B80-4605-8CB3-3E890E25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517" y="5032036"/>
            <a:ext cx="537328" cy="53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49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Evolving AIs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strategy (RTS)</a:t>
            </a:r>
          </a:p>
          <a:p>
            <a:pPr lvl="1"/>
            <a:r>
              <a:rPr lang="fr-FR" dirty="0" err="1"/>
              <a:t>Planet</a:t>
            </a:r>
            <a:r>
              <a:rPr lang="fr-FR" dirty="0"/>
              <a:t> </a:t>
            </a:r>
            <a:r>
              <a:rPr lang="fr-FR" dirty="0" err="1"/>
              <a:t>Wars</a:t>
            </a:r>
            <a:r>
              <a:rPr lang="fr-FR" dirty="0"/>
              <a:t> (Google)</a:t>
            </a:r>
          </a:p>
          <a:p>
            <a:pPr lvl="1"/>
            <a:r>
              <a:rPr lang="fr-FR" dirty="0" err="1"/>
              <a:t>StarCraft</a:t>
            </a:r>
            <a:endParaRPr lang="fr-FR" dirty="0"/>
          </a:p>
          <a:p>
            <a:pPr lvl="1"/>
            <a:r>
              <a:rPr lang="fr-FR" dirty="0" err="1"/>
              <a:t>Student</a:t>
            </a:r>
            <a:r>
              <a:rPr lang="fr-FR" dirty="0"/>
              <a:t> </a:t>
            </a:r>
            <a:r>
              <a:rPr lang="fr-FR" dirty="0" err="1"/>
              <a:t>StarCraft</a:t>
            </a:r>
            <a:r>
              <a:rPr lang="fr-FR" dirty="0"/>
              <a:t> AI </a:t>
            </a:r>
            <a:r>
              <a:rPr lang="fr-FR" dirty="0" err="1"/>
              <a:t>Tournament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Trade-off</a:t>
            </a:r>
          </a:p>
          <a:p>
            <a:pPr lvl="1"/>
            <a:r>
              <a:rPr lang="fr-FR" dirty="0" err="1"/>
              <a:t>ANNs</a:t>
            </a:r>
            <a:r>
              <a:rPr lang="fr-FR" dirty="0"/>
              <a:t> are </a:t>
            </a:r>
            <a:r>
              <a:rPr lang="fr-FR" dirty="0" err="1"/>
              <a:t>better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GP </a:t>
            </a:r>
            <a:r>
              <a:rPr lang="fr-FR" dirty="0" err="1"/>
              <a:t>trees</a:t>
            </a:r>
            <a:endParaRPr lang="fr-FR" dirty="0"/>
          </a:p>
        </p:txBody>
      </p:sp>
      <p:pic>
        <p:nvPicPr>
          <p:cNvPr id="2050" name="Picture 2" descr="Risultati immagini per sta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45" y="3081517"/>
            <a:ext cx="3651080" cy="2738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7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Genetic Improvement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correction of software bugs</a:t>
            </a:r>
          </a:p>
          <a:p>
            <a:r>
              <a:rPr lang="en-US" dirty="0"/>
              <a:t>Individual: series of code modifications</a:t>
            </a:r>
          </a:p>
          <a:p>
            <a:endParaRPr lang="en-US" dirty="0"/>
          </a:p>
          <a:p>
            <a:r>
              <a:rPr lang="en-US" dirty="0"/>
              <a:t>Fitness/Objective function</a:t>
            </a:r>
          </a:p>
          <a:p>
            <a:pPr lvl="1"/>
            <a:r>
              <a:rPr lang="en-US" dirty="0"/>
              <a:t>A series of test cases</a:t>
            </a:r>
          </a:p>
          <a:p>
            <a:pPr lvl="1"/>
            <a:r>
              <a:rPr lang="en-US" dirty="0"/>
              <a:t>They still have to work</a:t>
            </a:r>
          </a:p>
          <a:p>
            <a:pPr lvl="1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295749" y="3746084"/>
            <a:ext cx="3282696" cy="1920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Comment line 52</a:t>
            </a:r>
          </a:p>
          <a:p>
            <a:r>
              <a:rPr lang="en-US" dirty="0"/>
              <a:t>Swap lines 3 and 22</a:t>
            </a:r>
          </a:p>
          <a:p>
            <a:r>
              <a:rPr lang="en-US" dirty="0"/>
              <a:t>Change variables lines 42 and 11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8871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Genetic Improvement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does it </a:t>
            </a:r>
            <a:r>
              <a:rPr lang="en-US" i="1" dirty="0"/>
              <a:t>really</a:t>
            </a:r>
            <a:r>
              <a:rPr lang="en-US" dirty="0"/>
              <a:t> work?</a:t>
            </a:r>
          </a:p>
          <a:p>
            <a:pPr lvl="1"/>
            <a:r>
              <a:rPr lang="en-US" dirty="0"/>
              <a:t>Aren’t EAs introducing other bugs?</a:t>
            </a:r>
          </a:p>
          <a:p>
            <a:pPr lvl="1"/>
            <a:r>
              <a:rPr lang="en-US" dirty="0"/>
              <a:t>Aren’t HUMANS introducing other bugs?</a:t>
            </a:r>
          </a:p>
          <a:p>
            <a:pPr lvl="1"/>
            <a:r>
              <a:rPr lang="en-US" dirty="0"/>
              <a:t>In the end, you just need to be </a:t>
            </a:r>
            <a:r>
              <a:rPr lang="en-US" i="1" dirty="0"/>
              <a:t>as good as</a:t>
            </a:r>
            <a:r>
              <a:rPr lang="en-US" dirty="0"/>
              <a:t> the average programmer, and you save time</a:t>
            </a:r>
          </a:p>
          <a:p>
            <a:pPr lvl="1"/>
            <a:r>
              <a:rPr lang="en-US" dirty="0"/>
              <a:t>Still experimental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146641" y="4295041"/>
            <a:ext cx="8229600" cy="16344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Langdon, William B. </a:t>
            </a:r>
            <a:r>
              <a:rPr lang="en-US" b="1" dirty="0"/>
              <a:t>Genetically Improved Software</a:t>
            </a:r>
            <a:r>
              <a:rPr lang="en-US" dirty="0"/>
              <a:t>, 2015</a:t>
            </a:r>
          </a:p>
          <a:p>
            <a:endParaRPr lang="en-US" dirty="0"/>
          </a:p>
          <a:p>
            <a:r>
              <a:rPr lang="en-US" dirty="0" err="1"/>
              <a:t>Justyna</a:t>
            </a:r>
            <a:r>
              <a:rPr lang="en-US" dirty="0"/>
              <a:t> </a:t>
            </a:r>
            <a:r>
              <a:rPr lang="en-US" dirty="0" err="1"/>
              <a:t>Petke</a:t>
            </a:r>
            <a:r>
              <a:rPr lang="en-US" dirty="0"/>
              <a:t> and </a:t>
            </a:r>
            <a:r>
              <a:rPr lang="en-US" dirty="0" err="1"/>
              <a:t>Saemundur</a:t>
            </a:r>
            <a:r>
              <a:rPr lang="en-US" dirty="0"/>
              <a:t> O. </a:t>
            </a:r>
            <a:r>
              <a:rPr lang="en-US" dirty="0" err="1"/>
              <a:t>Haraldsson</a:t>
            </a:r>
            <a:r>
              <a:rPr lang="en-US" dirty="0"/>
              <a:t> and Mark Harman and William B. Langdon and David R. White and John R. Woodward. </a:t>
            </a:r>
            <a:r>
              <a:rPr lang="en-US" b="1" dirty="0"/>
              <a:t>Genetic Improvement of Software: a Comprehensive Survey</a:t>
            </a:r>
            <a:r>
              <a:rPr lang="en-US" dirty="0"/>
              <a:t>, 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1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 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</a:t>
            </a:r>
            <a:r>
              <a:rPr lang="en-US" dirty="0" err="1"/>
              <a:t>Programmin</a:t>
            </a:r>
            <a:r>
              <a:rPr lang="fr-FR" dirty="0"/>
              <a:t>g</a:t>
            </a:r>
          </a:p>
          <a:p>
            <a:pPr lvl="1"/>
            <a:r>
              <a:rPr lang="en-US" dirty="0"/>
              <a:t>John </a:t>
            </a:r>
            <a:r>
              <a:rPr lang="en-US" dirty="0" err="1"/>
              <a:t>Koza</a:t>
            </a:r>
            <a:r>
              <a:rPr lang="en-US" dirty="0"/>
              <a:t>, 1992</a:t>
            </a:r>
          </a:p>
          <a:p>
            <a:pPr lvl="1"/>
            <a:r>
              <a:rPr lang="en-US" dirty="0"/>
              <a:t>Extend EAs to anything</a:t>
            </a:r>
          </a:p>
          <a:p>
            <a:pPr lvl="1"/>
            <a:r>
              <a:rPr lang="en-US" dirty="0"/>
              <a:t>Focus on computer programs</a:t>
            </a:r>
          </a:p>
          <a:p>
            <a:endParaRPr lang="en-US" dirty="0"/>
          </a:p>
          <a:p>
            <a:r>
              <a:rPr lang="en-US" dirty="0"/>
              <a:t>Internal representation</a:t>
            </a:r>
          </a:p>
          <a:p>
            <a:pPr lvl="1"/>
            <a:r>
              <a:rPr lang="en-US" dirty="0"/>
              <a:t>Binary trees</a:t>
            </a:r>
          </a:p>
          <a:p>
            <a:pPr lvl="1"/>
            <a:r>
              <a:rPr lang="en-US" dirty="0"/>
              <a:t>Specialized mutations and crossovers</a:t>
            </a:r>
          </a:p>
          <a:p>
            <a:pPr lvl="1"/>
            <a:r>
              <a:rPr lang="en-US" dirty="0"/>
              <a:t>Search space difficult to characterize (or even visualize!) </a:t>
            </a:r>
            <a:endParaRPr lang="fr-FR" dirty="0"/>
          </a:p>
        </p:txBody>
      </p:sp>
      <p:pic>
        <p:nvPicPr>
          <p:cNvPr id="3074" name="Picture 2" descr="Risultati immagini per john koz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8" r="14024"/>
          <a:stretch/>
        </p:blipFill>
        <p:spPr bwMode="auto">
          <a:xfrm>
            <a:off x="7412736" y="1600201"/>
            <a:ext cx="2798064" cy="2301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4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50" y="1525273"/>
            <a:ext cx="5786901" cy="4675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8656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Antennas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of antennas for satellite ST5 (2006)</a:t>
            </a:r>
          </a:p>
          <a:p>
            <a:r>
              <a:rPr lang="en-US" dirty="0"/>
              <a:t>Lots of constraints: weight, size, efficiency…</a:t>
            </a:r>
          </a:p>
          <a:p>
            <a:r>
              <a:rPr lang="en-US" dirty="0"/>
              <a:t>Genome/representation is  a tree</a:t>
            </a:r>
          </a:p>
          <a:p>
            <a:pPr lvl="1"/>
            <a:r>
              <a:rPr lang="en-US" dirty="0"/>
              <a:t>Forward (length, radius)</a:t>
            </a:r>
          </a:p>
          <a:p>
            <a:pPr lvl="1"/>
            <a:r>
              <a:rPr lang="en-US" dirty="0" err="1"/>
              <a:t>Rotate_x</a:t>
            </a:r>
            <a:r>
              <a:rPr lang="en-US" dirty="0"/>
              <a:t> (angle)</a:t>
            </a:r>
          </a:p>
          <a:p>
            <a:pPr lvl="1"/>
            <a:r>
              <a:rPr lang="en-US" dirty="0" err="1"/>
              <a:t>Rotate_y</a:t>
            </a:r>
            <a:r>
              <a:rPr lang="en-US" dirty="0"/>
              <a:t> (angle)</a:t>
            </a:r>
          </a:p>
          <a:p>
            <a:pPr lvl="1"/>
            <a:r>
              <a:rPr lang="en-US" dirty="0" err="1"/>
              <a:t>Rotate_z</a:t>
            </a:r>
            <a:r>
              <a:rPr lang="en-US" dirty="0"/>
              <a:t> (angle)</a:t>
            </a:r>
          </a:p>
          <a:p>
            <a:r>
              <a:rPr lang="en-US" dirty="0"/>
              <a:t>It worked!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08" y="3326681"/>
            <a:ext cx="4476375" cy="204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91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Example: Robot Movement</a:t>
            </a:r>
          </a:p>
        </p:txBody>
      </p:sp>
      <p:pic>
        <p:nvPicPr>
          <p:cNvPr id="4" name="A Robot Teaches Itself How to Walk">
            <a:hlinkClick r:id="" action="ppaction://media"/>
            <a:extLst>
              <a:ext uri="{FF2B5EF4-FFF2-40B4-BE49-F238E27FC236}">
                <a16:creationId xmlns:a16="http://schemas.microsoft.com/office/drawing/2014/main" id="{200F5914-3E11-45B2-93A5-DA55F93637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625" y="1416050"/>
            <a:ext cx="8286750" cy="4660900"/>
          </a:xfrm>
        </p:spPr>
      </p:pic>
    </p:spTree>
    <p:extLst>
      <p:ext uri="{BB962C8B-B14F-4D97-AF65-F5344CB8AC3E}">
        <p14:creationId xmlns:p14="http://schemas.microsoft.com/office/powerpoint/2010/main" val="217470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95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Hod</a:t>
            </a:r>
            <a:r>
              <a:rPr lang="fr-FR" dirty="0"/>
              <a:t> </a:t>
            </a:r>
            <a:r>
              <a:rPr lang="fr-FR" dirty="0" err="1"/>
              <a:t>Lipson</a:t>
            </a:r>
            <a:r>
              <a:rPr lang="fr-FR" dirty="0"/>
              <a:t> </a:t>
            </a:r>
            <a:r>
              <a:rPr lang="fr-FR" dirty="0" err="1"/>
              <a:t>mentioned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…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6797511" cy="46758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While speaking about the candidate models for the robot</a:t>
            </a:r>
          </a:p>
          <a:p>
            <a:r>
              <a:rPr lang="en-US" dirty="0"/>
              <a:t>He said “next, we are going to compare the models on the </a:t>
            </a:r>
            <a:r>
              <a:rPr lang="en-US" b="1" dirty="0"/>
              <a:t>most discriminating movement</a:t>
            </a:r>
            <a:r>
              <a:rPr lang="en-US" dirty="0"/>
              <a:t>”</a:t>
            </a:r>
          </a:p>
          <a:p>
            <a:r>
              <a:rPr lang="en-US" dirty="0"/>
              <a:t>Candidate models fit the data they have already seen</a:t>
            </a:r>
          </a:p>
          <a:p>
            <a:r>
              <a:rPr lang="en-US" dirty="0"/>
              <a:t>It make sense to test them on new data where they have </a:t>
            </a:r>
            <a:r>
              <a:rPr lang="en-US" b="1" dirty="0"/>
              <a:t>different predictions</a:t>
            </a:r>
          </a:p>
          <a:p>
            <a:r>
              <a:rPr lang="en-US" b="1" dirty="0"/>
              <a:t>But how do we know what is the movement for which the models have the most different predictions?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E77A90-F6EF-4F70-8BF0-945D054A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593" y="2094859"/>
            <a:ext cx="4398498" cy="33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0C2C96-D26C-4C0C-9C82-9DAEBF9B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did not say! But we know…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97893C-E114-40B5-AD7D-B5B6FCE73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</a:t>
            </a:r>
            <a:r>
              <a:rPr lang="en-US" b="1" dirty="0"/>
              <a:t>optimization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have a vast search space of possible movements</a:t>
            </a:r>
          </a:p>
          <a:p>
            <a:pPr lvl="1"/>
            <a:r>
              <a:rPr lang="en-US" dirty="0"/>
              <a:t>And an archive of candidate models</a:t>
            </a:r>
          </a:p>
          <a:p>
            <a:pPr lvl="1"/>
            <a:r>
              <a:rPr lang="en-US" dirty="0"/>
              <a:t>Search for the candidate movement that </a:t>
            </a:r>
            <a:r>
              <a:rPr lang="en-US" b="1" dirty="0"/>
              <a:t>maximizes</a:t>
            </a:r>
            <a:r>
              <a:rPr lang="en-US" dirty="0"/>
              <a:t> the difference in prediction between candidate models</a:t>
            </a:r>
          </a:p>
          <a:p>
            <a:r>
              <a:rPr lang="en-US" dirty="0"/>
              <a:t>Competitive Co-evolutionary Algorithms</a:t>
            </a:r>
          </a:p>
          <a:p>
            <a:pPr lvl="1"/>
            <a:r>
              <a:rPr lang="en-US" dirty="0"/>
              <a:t>Lipson and Schmidt, “Coevolving Fitness Models for Accelerating Evolution and Reducing Evaluations”, 2007</a:t>
            </a:r>
          </a:p>
          <a:p>
            <a:pPr lvl="1"/>
            <a:r>
              <a:rPr lang="en-US" dirty="0"/>
              <a:t>Lipson and Schmidt, “Coevolution of Fitness Predictors”, 2008</a:t>
            </a:r>
          </a:p>
        </p:txBody>
      </p:sp>
    </p:spTree>
    <p:extLst>
      <p:ext uri="{BB962C8B-B14F-4D97-AF65-F5344CB8AC3E}">
        <p14:creationId xmlns:p14="http://schemas.microsoft.com/office/powerpoint/2010/main" val="4259521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Example: Soft Robot Movement</a:t>
            </a:r>
            <a:endParaRPr lang="fr-FR" dirty="0">
              <a:solidFill>
                <a:srgbClr val="00A3A6"/>
              </a:solidFill>
            </a:endParaRPr>
          </a:p>
        </p:txBody>
      </p:sp>
      <p:pic>
        <p:nvPicPr>
          <p:cNvPr id="4" name="Evolved Electrophysiological Soft 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332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B78E093-9D75-4E61-89A6-C34031EB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Genetic Programming vs Generative NNs?</a:t>
            </a:r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603535-D04C-48C6-915A-0A22167A8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Generative neural networks</a:t>
            </a:r>
          </a:p>
          <a:p>
            <a:pPr lvl="1"/>
            <a:r>
              <a:rPr lang="it-IT" dirty="0"/>
              <a:t>Learn from existing training samples (e.g. images or text)</a:t>
            </a:r>
          </a:p>
          <a:p>
            <a:pPr lvl="1"/>
            <a:r>
              <a:rPr lang="it-IT" dirty="0"/>
              <a:t>Able to create high-quality results, fast inference (slow training)</a:t>
            </a:r>
          </a:p>
          <a:p>
            <a:pPr lvl="1"/>
            <a:r>
              <a:rPr lang="en-US" dirty="0"/>
              <a:t>Generalize poorly “out of distribution”</a:t>
            </a:r>
          </a:p>
          <a:p>
            <a:r>
              <a:rPr lang="en-US" dirty="0"/>
              <a:t>Genetic programming</a:t>
            </a:r>
          </a:p>
          <a:p>
            <a:pPr lvl="1"/>
            <a:r>
              <a:rPr lang="en-US" dirty="0"/>
              <a:t>Can create unique structures, never seen before</a:t>
            </a:r>
          </a:p>
          <a:p>
            <a:pPr lvl="1"/>
            <a:r>
              <a:rPr lang="en-US" dirty="0"/>
              <a:t>Needs an ad-hoc objective function to sample</a:t>
            </a:r>
          </a:p>
          <a:p>
            <a:pPr lvl="1"/>
            <a:r>
              <a:rPr lang="en-US" dirty="0"/>
              <a:t>Extremely slow (one whole run for one creation)</a:t>
            </a:r>
          </a:p>
          <a:p>
            <a:pPr lvl="1"/>
            <a:r>
              <a:rPr lang="en-US" dirty="0"/>
              <a:t>Human-interpretable (up to a certain limit)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3441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Koza</a:t>
            </a:r>
            <a:r>
              <a:rPr lang="en-US" dirty="0"/>
              <a:t>, </a:t>
            </a:r>
            <a:r>
              <a:rPr lang="en-US" i="1" dirty="0"/>
              <a:t>Genetic Programming</a:t>
            </a:r>
            <a:r>
              <a:rPr lang="en-US" dirty="0"/>
              <a:t>, 1992</a:t>
            </a:r>
            <a:br>
              <a:rPr lang="en-US" dirty="0"/>
            </a:br>
            <a:r>
              <a:rPr lang="en-US" dirty="0"/>
              <a:t>- Garcia-Sanchez et al., </a:t>
            </a:r>
            <a:r>
              <a:rPr lang="en-US" i="1" dirty="0"/>
              <a:t>Towards Automatic StarCraft Strategy Generation Using Genetic Programming</a:t>
            </a:r>
            <a:r>
              <a:rPr lang="en-US" dirty="0"/>
              <a:t>, 2015</a:t>
            </a:r>
            <a:br>
              <a:rPr lang="en-US" dirty="0"/>
            </a:br>
            <a:r>
              <a:rPr lang="en-US" dirty="0"/>
              <a:t>- Lipson &amp; Pollack, </a:t>
            </a:r>
            <a:r>
              <a:rPr lang="en-US" i="1" dirty="0"/>
              <a:t>Automatic design and manufacture of robotic lifeforms</a:t>
            </a:r>
            <a:r>
              <a:rPr lang="en-US" dirty="0"/>
              <a:t>, 2000</a:t>
            </a:r>
            <a:endParaRPr lang="en-US" i="1" dirty="0"/>
          </a:p>
          <a:p>
            <a:r>
              <a:rPr lang="en-US" sz="1200" dirty="0"/>
              <a:t>Images and video: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idea: OPTIMIZE </a:t>
            </a:r>
            <a:r>
              <a:rPr lang="en-US" u="sng" dirty="0"/>
              <a:t>ALL</a:t>
            </a:r>
            <a:r>
              <a:rPr lang="en-US" dirty="0"/>
              <a:t> THE THINGS with EAs</a:t>
            </a:r>
          </a:p>
          <a:p>
            <a:pPr lvl="1"/>
            <a:r>
              <a:rPr lang="en-US" dirty="0"/>
              <a:t>If you can </a:t>
            </a:r>
            <a:r>
              <a:rPr lang="en-US" i="1" dirty="0"/>
              <a:t>describe</a:t>
            </a:r>
            <a:r>
              <a:rPr lang="en-US" dirty="0"/>
              <a:t> a candidate solution to a problem…</a:t>
            </a:r>
          </a:p>
          <a:p>
            <a:pPr lvl="1"/>
            <a:r>
              <a:rPr lang="en-US" dirty="0"/>
              <a:t>…and </a:t>
            </a:r>
            <a:r>
              <a:rPr lang="en-US" i="1" dirty="0"/>
              <a:t>variators</a:t>
            </a:r>
            <a:r>
              <a:rPr lang="en-US" dirty="0"/>
              <a:t> (e.g. mutations, crossovers)…</a:t>
            </a:r>
          </a:p>
          <a:p>
            <a:pPr lvl="1"/>
            <a:r>
              <a:rPr lang="en-US" dirty="0"/>
              <a:t>…and you can </a:t>
            </a:r>
            <a:r>
              <a:rPr lang="en-US" i="1" dirty="0"/>
              <a:t>define a fitness/objective function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…EAs can explore the </a:t>
            </a:r>
            <a:r>
              <a:rPr lang="en-US" i="1" dirty="0"/>
              <a:t>space of all possible solutions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It worked for </a:t>
            </a:r>
            <a:r>
              <a:rPr lang="en-US" i="1" dirty="0"/>
              <a:t>life on Earth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DNA is pretty complicated</a:t>
            </a:r>
          </a:p>
          <a:p>
            <a:pPr lvl="1"/>
            <a:r>
              <a:rPr lang="en-US" dirty="0"/>
              <a:t>Genome doesn’t need to be </a:t>
            </a:r>
            <a:r>
              <a:rPr lang="en-US" i="1" dirty="0"/>
              <a:t>just numbers</a:t>
            </a:r>
            <a:endParaRPr lang="fr-FR" i="1" dirty="0"/>
          </a:p>
        </p:txBody>
      </p:sp>
      <p:pic>
        <p:nvPicPr>
          <p:cNvPr id="1026" name="Picture 2" descr="Risultati immagini per all the thin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90" y="4209162"/>
            <a:ext cx="2648838" cy="264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1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3"/>
          <p:cNvSpPr/>
          <p:nvPr/>
        </p:nvSpPr>
        <p:spPr>
          <a:xfrm>
            <a:off x="2776802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20" name="Oval 4"/>
          <p:cNvSpPr/>
          <p:nvPr/>
        </p:nvSpPr>
        <p:spPr>
          <a:xfrm>
            <a:off x="2128730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21" name="Oval 5"/>
          <p:cNvSpPr/>
          <p:nvPr/>
        </p:nvSpPr>
        <p:spPr>
          <a:xfrm>
            <a:off x="176869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22" name="Oval 7"/>
          <p:cNvSpPr/>
          <p:nvPr/>
        </p:nvSpPr>
        <p:spPr>
          <a:xfrm>
            <a:off x="248877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25" name="Oval 11"/>
          <p:cNvSpPr/>
          <p:nvPr/>
        </p:nvSpPr>
        <p:spPr>
          <a:xfrm>
            <a:off x="3352866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26" name="Oval 12"/>
          <p:cNvSpPr/>
          <p:nvPr/>
        </p:nvSpPr>
        <p:spPr>
          <a:xfrm>
            <a:off x="3712906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27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2380759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6"/>
          <p:cNvCxnSpPr>
            <a:stCxn id="20" idx="3"/>
            <a:endCxn id="21" idx="0"/>
          </p:cNvCxnSpPr>
          <p:nvPr/>
        </p:nvCxnSpPr>
        <p:spPr>
          <a:xfrm flipH="1">
            <a:off x="202071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8"/>
          <p:cNvCxnSpPr>
            <a:stCxn id="20" idx="5"/>
            <a:endCxn id="22" idx="0"/>
          </p:cNvCxnSpPr>
          <p:nvPr/>
        </p:nvCxnSpPr>
        <p:spPr>
          <a:xfrm>
            <a:off x="2558970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>
            <a:stCxn id="19" idx="5"/>
            <a:endCxn id="25" idx="0"/>
          </p:cNvCxnSpPr>
          <p:nvPr/>
        </p:nvCxnSpPr>
        <p:spPr>
          <a:xfrm>
            <a:off x="3207042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5" idx="5"/>
            <a:endCxn id="26" idx="0"/>
          </p:cNvCxnSpPr>
          <p:nvPr/>
        </p:nvCxnSpPr>
        <p:spPr>
          <a:xfrm>
            <a:off x="3783106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84"/>
          <p:cNvSpPr/>
          <p:nvPr/>
        </p:nvSpPr>
        <p:spPr>
          <a:xfrm>
            <a:off x="3424874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39" name="Oval 85"/>
          <p:cNvSpPr/>
          <p:nvPr/>
        </p:nvSpPr>
        <p:spPr>
          <a:xfrm>
            <a:off x="4000938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y</a:t>
            </a:r>
          </a:p>
        </p:txBody>
      </p:sp>
      <p:cxnSp>
        <p:nvCxnSpPr>
          <p:cNvPr id="40" name="Straight Arrow Connector 87"/>
          <p:cNvCxnSpPr>
            <a:stCxn id="26" idx="3"/>
            <a:endCxn id="38" idx="0"/>
          </p:cNvCxnSpPr>
          <p:nvPr/>
        </p:nvCxnSpPr>
        <p:spPr>
          <a:xfrm flipH="1">
            <a:off x="3676903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89"/>
          <p:cNvCxnSpPr>
            <a:stCxn id="26" idx="5"/>
            <a:endCxn id="39" idx="0"/>
          </p:cNvCxnSpPr>
          <p:nvPr/>
        </p:nvCxnSpPr>
        <p:spPr>
          <a:xfrm>
            <a:off x="414314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+, -, *, /, ln…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reals, </a:t>
            </a:r>
            <a:r>
              <a:rPr lang="en-US" sz="3200" dirty="0" err="1"/>
              <a:t>ints</a:t>
            </a:r>
            <a:r>
              <a:rPr lang="en-US" sz="3200" dirty="0"/>
              <a:t>, </a:t>
            </a:r>
            <a:r>
              <a:rPr lang="en-US" sz="3200" dirty="0" err="1"/>
              <a:t>vars</a:t>
            </a:r>
            <a:r>
              <a:rPr lang="en-US" sz="3200" dirty="0"/>
              <a:t>, …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⁡(10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09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Symbolic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Regression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39616" y="230047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" name="Oval 4"/>
          <p:cNvSpPr/>
          <p:nvPr/>
        </p:nvSpPr>
        <p:spPr>
          <a:xfrm>
            <a:off x="1991544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6" name="Oval 5"/>
          <p:cNvSpPr/>
          <p:nvPr/>
        </p:nvSpPr>
        <p:spPr>
          <a:xfrm>
            <a:off x="163150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7" name="Oval 7"/>
          <p:cNvSpPr/>
          <p:nvPr/>
        </p:nvSpPr>
        <p:spPr>
          <a:xfrm>
            <a:off x="235158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8" name="Oval 8"/>
          <p:cNvSpPr/>
          <p:nvPr/>
        </p:nvSpPr>
        <p:spPr>
          <a:xfrm>
            <a:off x="2063552" y="433155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9" name="Oval 9"/>
          <p:cNvSpPr/>
          <p:nvPr/>
        </p:nvSpPr>
        <p:spPr>
          <a:xfrm>
            <a:off x="2639616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10" name="Oval 11"/>
          <p:cNvSpPr/>
          <p:nvPr/>
        </p:nvSpPr>
        <p:spPr>
          <a:xfrm>
            <a:off x="3215680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3575720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243573" y="2730713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1883533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2421784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20"/>
          <p:cNvCxnSpPr>
            <a:stCxn id="7" idx="3"/>
            <a:endCxn id="8" idx="0"/>
          </p:cNvCxnSpPr>
          <p:nvPr/>
        </p:nvCxnSpPr>
        <p:spPr>
          <a:xfrm flipH="1">
            <a:off x="2315581" y="4098864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069856" y="2730713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3645920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32"/>
          <p:cNvSpPr txBox="1"/>
          <p:nvPr/>
        </p:nvSpPr>
        <p:spPr>
          <a:xfrm>
            <a:off x="4511824" y="266051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 = [0.2 – (x/42)] * </a:t>
            </a:r>
            <a:r>
              <a:rPr lang="en-US" dirty="0" err="1"/>
              <a:t>ln</a:t>
            </a:r>
            <a:r>
              <a:rPr lang="en-US" dirty="0"/>
              <a:t>(x)</a:t>
            </a:r>
          </a:p>
        </p:txBody>
      </p: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84843" y="5540834"/>
            <a:ext cx="4426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Genotype/Internal representation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3" name="TextBox 63"/>
          <p:cNvSpPr txBox="1"/>
          <p:nvPr/>
        </p:nvSpPr>
        <p:spPr>
          <a:xfrm>
            <a:off x="7725092" y="5586913"/>
            <a:ext cx="362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Fitness/Objective function</a:t>
            </a:r>
          </a:p>
        </p:txBody>
      </p:sp>
      <p:sp>
        <p:nvSpPr>
          <p:cNvPr id="24" name="Oval 35"/>
          <p:cNvSpPr/>
          <p:nvPr/>
        </p:nvSpPr>
        <p:spPr>
          <a:xfrm>
            <a:off x="2351584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40</a:t>
            </a:r>
          </a:p>
        </p:txBody>
      </p:sp>
      <p:sp>
        <p:nvSpPr>
          <p:cNvPr id="25" name="Oval 37"/>
          <p:cNvSpPr/>
          <p:nvPr/>
        </p:nvSpPr>
        <p:spPr>
          <a:xfrm>
            <a:off x="2927648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cxnSp>
        <p:nvCxnSpPr>
          <p:cNvPr id="26" name="Straight Arrow Connector 6"/>
          <p:cNvCxnSpPr>
            <a:stCxn id="9" idx="3"/>
            <a:endCxn id="24" idx="0"/>
          </p:cNvCxnSpPr>
          <p:nvPr/>
        </p:nvCxnSpPr>
        <p:spPr>
          <a:xfrm flipH="1">
            <a:off x="2603613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13"/>
          <p:cNvCxnSpPr>
            <a:stCxn id="9" idx="5"/>
            <a:endCxn id="25" idx="0"/>
          </p:cNvCxnSpPr>
          <p:nvPr/>
        </p:nvCxnSpPr>
        <p:spPr>
          <a:xfrm>
            <a:off x="3069856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6"/>
          <p:cNvGrpSpPr/>
          <p:nvPr/>
        </p:nvGrpSpPr>
        <p:grpSpPr>
          <a:xfrm>
            <a:off x="4511825" y="3496362"/>
            <a:ext cx="2835403" cy="2270408"/>
            <a:chOff x="2816441" y="908720"/>
            <a:chExt cx="2835403" cy="2270408"/>
          </a:xfrm>
        </p:grpSpPr>
        <p:grpSp>
          <p:nvGrpSpPr>
            <p:cNvPr id="29" name="Group 43"/>
            <p:cNvGrpSpPr>
              <a:grpSpLocks noChangeAspect="1"/>
            </p:cNvGrpSpPr>
            <p:nvPr/>
          </p:nvGrpSpPr>
          <p:grpSpPr>
            <a:xfrm>
              <a:off x="3150594" y="987838"/>
              <a:ext cx="2501250" cy="1891722"/>
              <a:chOff x="5796136" y="331751"/>
              <a:chExt cx="2490910" cy="2451559"/>
            </a:xfrm>
          </p:grpSpPr>
          <p:cxnSp>
            <p:nvCxnSpPr>
              <p:cNvPr id="33" name="Straight Arrow Connector 66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67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46"/>
            <p:cNvSpPr/>
            <p:nvPr/>
          </p:nvSpPr>
          <p:spPr>
            <a:xfrm>
              <a:off x="3150596" y="1980177"/>
              <a:ext cx="2501248" cy="54931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5276891" y="2809796"/>
              <a:ext cx="312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2816441" y="908720"/>
              <a:ext cx="472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grpSp>
        <p:nvGrpSpPr>
          <p:cNvPr id="35" name="Group 68"/>
          <p:cNvGrpSpPr/>
          <p:nvPr/>
        </p:nvGrpSpPr>
        <p:grpSpPr>
          <a:xfrm>
            <a:off x="7536160" y="3494259"/>
            <a:ext cx="2835678" cy="2270408"/>
            <a:chOff x="5627411" y="1115452"/>
            <a:chExt cx="3265069" cy="2333026"/>
          </a:xfrm>
        </p:grpSpPr>
        <p:grpSp>
          <p:nvGrpSpPr>
            <p:cNvPr id="36" name="Group 69"/>
            <p:cNvGrpSpPr>
              <a:grpSpLocks noChangeAspect="1"/>
            </p:cNvGrpSpPr>
            <p:nvPr/>
          </p:nvGrpSpPr>
          <p:grpSpPr>
            <a:xfrm>
              <a:off x="6012162" y="1196752"/>
              <a:ext cx="2880000" cy="1943896"/>
              <a:chOff x="5796136" y="331751"/>
              <a:chExt cx="2490910" cy="2451559"/>
            </a:xfrm>
          </p:grpSpPr>
          <p:cxnSp>
            <p:nvCxnSpPr>
              <p:cNvPr id="46" name="Straight Arrow Connector 79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80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Freeform 70"/>
            <p:cNvSpPr/>
            <p:nvPr/>
          </p:nvSpPr>
          <p:spPr>
            <a:xfrm>
              <a:off x="6012164" y="2216460"/>
              <a:ext cx="2879998" cy="56446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71"/>
            <p:cNvSpPr/>
            <p:nvPr/>
          </p:nvSpPr>
          <p:spPr>
            <a:xfrm>
              <a:off x="6012482" y="2228056"/>
              <a:ext cx="2879998" cy="846954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38422 w 2086378"/>
                <a:gd name="connsiteY2" fmla="*/ 4863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  <a:gd name="connsiteX0" fmla="*/ 0 w 2086378"/>
                <a:gd name="connsiteY0" fmla="*/ 0 h 847744"/>
                <a:gd name="connsiteX1" fmla="*/ 347730 w 2086378"/>
                <a:gd name="connsiteY1" fmla="*/ 798490 h 847744"/>
                <a:gd name="connsiteX2" fmla="*/ 638422 w 2086378"/>
                <a:gd name="connsiteY2" fmla="*/ 486356 h 847744"/>
                <a:gd name="connsiteX3" fmla="*/ 875764 w 2086378"/>
                <a:gd name="connsiteY3" fmla="*/ 682580 h 847744"/>
                <a:gd name="connsiteX4" fmla="*/ 1146220 w 2086378"/>
                <a:gd name="connsiteY4" fmla="*/ 38636 h 847744"/>
                <a:gd name="connsiteX5" fmla="*/ 1545465 w 2086378"/>
                <a:gd name="connsiteY5" fmla="*/ 837127 h 847744"/>
                <a:gd name="connsiteX6" fmla="*/ 1922631 w 2086378"/>
                <a:gd name="connsiteY6" fmla="*/ 500129 h 847744"/>
                <a:gd name="connsiteX7" fmla="*/ 2086378 w 2086378"/>
                <a:gd name="connsiteY7" fmla="*/ 540912 h 84774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38422 w 2086378"/>
                <a:gd name="connsiteY2" fmla="*/ 486356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45632 w 2086378"/>
                <a:gd name="connsiteY6" fmla="*/ 487429 h 846954"/>
                <a:gd name="connsiteX7" fmla="*/ 2086378 w 2086378"/>
                <a:gd name="connsiteY7" fmla="*/ 540912 h 84695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38422 w 2086378"/>
                <a:gd name="connsiteY2" fmla="*/ 486356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36432 w 2086378"/>
                <a:gd name="connsiteY6" fmla="*/ 487429 h 846954"/>
                <a:gd name="connsiteX7" fmla="*/ 2086378 w 2086378"/>
                <a:gd name="connsiteY7" fmla="*/ 540912 h 846954"/>
                <a:gd name="connsiteX0" fmla="*/ 0 w 2086378"/>
                <a:gd name="connsiteY0" fmla="*/ 0 h 846954"/>
                <a:gd name="connsiteX1" fmla="*/ 347730 w 2086378"/>
                <a:gd name="connsiteY1" fmla="*/ 798490 h 846954"/>
                <a:gd name="connsiteX2" fmla="*/ 652222 w 2086378"/>
                <a:gd name="connsiteY2" fmla="*/ 483181 h 846954"/>
                <a:gd name="connsiteX3" fmla="*/ 875764 w 2086378"/>
                <a:gd name="connsiteY3" fmla="*/ 682580 h 846954"/>
                <a:gd name="connsiteX4" fmla="*/ 1146220 w 2086378"/>
                <a:gd name="connsiteY4" fmla="*/ 38636 h 846954"/>
                <a:gd name="connsiteX5" fmla="*/ 1545465 w 2086378"/>
                <a:gd name="connsiteY5" fmla="*/ 837127 h 846954"/>
                <a:gd name="connsiteX6" fmla="*/ 1936432 w 2086378"/>
                <a:gd name="connsiteY6" fmla="*/ 487429 h 846954"/>
                <a:gd name="connsiteX7" fmla="*/ 2086378 w 2086378"/>
                <a:gd name="connsiteY7" fmla="*/ 540912 h 84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6954">
                  <a:moveTo>
                    <a:pt x="0" y="0"/>
                  </a:moveTo>
                  <a:cubicBezTo>
                    <a:pt x="119130" y="376707"/>
                    <a:pt x="239026" y="717960"/>
                    <a:pt x="347730" y="798490"/>
                  </a:cubicBezTo>
                  <a:cubicBezTo>
                    <a:pt x="456434" y="879020"/>
                    <a:pt x="564216" y="502499"/>
                    <a:pt x="652222" y="483181"/>
                  </a:cubicBezTo>
                  <a:cubicBezTo>
                    <a:pt x="740228" y="463863"/>
                    <a:pt x="793431" y="756671"/>
                    <a:pt x="875764" y="682580"/>
                  </a:cubicBezTo>
                  <a:cubicBezTo>
                    <a:pt x="958097" y="608489"/>
                    <a:pt x="1034603" y="12878"/>
                    <a:pt x="1146220" y="38636"/>
                  </a:cubicBezTo>
                  <a:cubicBezTo>
                    <a:pt x="1257837" y="64394"/>
                    <a:pt x="1413763" y="762328"/>
                    <a:pt x="1545465" y="837127"/>
                  </a:cubicBezTo>
                  <a:cubicBezTo>
                    <a:pt x="1677167" y="911926"/>
                    <a:pt x="1846280" y="536798"/>
                    <a:pt x="1936432" y="487429"/>
                  </a:cubicBezTo>
                  <a:cubicBezTo>
                    <a:pt x="2026584" y="4380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72"/>
            <p:cNvCxnSpPr>
              <a:stCxn id="37" idx="1"/>
              <a:endCxn id="38" idx="1"/>
            </p:cNvCxnSpPr>
            <p:nvPr/>
          </p:nvCxnSpPr>
          <p:spPr>
            <a:xfrm>
              <a:off x="6492164" y="2752457"/>
              <a:ext cx="318" cy="274089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73"/>
            <p:cNvCxnSpPr>
              <a:stCxn id="37" idx="2"/>
              <a:endCxn id="38" idx="2"/>
            </p:cNvCxnSpPr>
            <p:nvPr/>
          </p:nvCxnSpPr>
          <p:spPr>
            <a:xfrm flipH="1">
              <a:off x="6912797" y="2398007"/>
              <a:ext cx="6033" cy="31323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74"/>
            <p:cNvCxnSpPr>
              <a:stCxn id="37" idx="3"/>
              <a:endCxn id="38" idx="3"/>
            </p:cNvCxnSpPr>
            <p:nvPr/>
          </p:nvCxnSpPr>
          <p:spPr>
            <a:xfrm>
              <a:off x="7221053" y="2674651"/>
              <a:ext cx="318" cy="235985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75"/>
            <p:cNvCxnSpPr>
              <a:stCxn id="37" idx="5"/>
              <a:endCxn id="38" idx="5"/>
            </p:cNvCxnSpPr>
            <p:nvPr/>
          </p:nvCxnSpPr>
          <p:spPr>
            <a:xfrm>
              <a:off x="8145496" y="2778393"/>
              <a:ext cx="318" cy="28679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76"/>
            <p:cNvCxnSpPr>
              <a:stCxn id="37" idx="6"/>
              <a:endCxn id="38" idx="6"/>
            </p:cNvCxnSpPr>
            <p:nvPr/>
          </p:nvCxnSpPr>
          <p:spPr>
            <a:xfrm>
              <a:off x="8678828" y="2449878"/>
              <a:ext cx="6669" cy="265607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77"/>
            <p:cNvSpPr txBox="1"/>
            <p:nvPr/>
          </p:nvSpPr>
          <p:spPr>
            <a:xfrm>
              <a:off x="8460432" y="3068960"/>
              <a:ext cx="360040" cy="379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45" name="TextBox 78"/>
            <p:cNvSpPr txBox="1"/>
            <p:nvPr/>
          </p:nvSpPr>
          <p:spPr>
            <a:xfrm>
              <a:off x="5627411" y="1115452"/>
              <a:ext cx="543988" cy="34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cxnSp>
        <p:nvCxnSpPr>
          <p:cNvPr id="48" name="Straight Arrow Connector 83"/>
          <p:cNvCxnSpPr>
            <a:stCxn id="7" idx="5"/>
            <a:endCxn id="9" idx="0"/>
          </p:cNvCxnSpPr>
          <p:nvPr/>
        </p:nvCxnSpPr>
        <p:spPr>
          <a:xfrm>
            <a:off x="2781824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84"/>
          <p:cNvSpPr/>
          <p:nvPr/>
        </p:nvSpPr>
        <p:spPr>
          <a:xfrm>
            <a:off x="3287688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0" name="Oval 85"/>
          <p:cNvSpPr/>
          <p:nvPr/>
        </p:nvSpPr>
        <p:spPr>
          <a:xfrm>
            <a:off x="3863752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x</a:t>
            </a:r>
          </a:p>
        </p:txBody>
      </p:sp>
      <p:cxnSp>
        <p:nvCxnSpPr>
          <p:cNvPr id="51" name="Straight Arrow Connector 87"/>
          <p:cNvCxnSpPr>
            <a:stCxn id="11" idx="3"/>
            <a:endCxn id="49" idx="0"/>
          </p:cNvCxnSpPr>
          <p:nvPr/>
        </p:nvCxnSpPr>
        <p:spPr>
          <a:xfrm flipH="1">
            <a:off x="3539717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89"/>
          <p:cNvCxnSpPr>
            <a:stCxn id="11" idx="5"/>
            <a:endCxn id="50" idx="0"/>
          </p:cNvCxnSpPr>
          <p:nvPr/>
        </p:nvCxnSpPr>
        <p:spPr>
          <a:xfrm>
            <a:off x="4005960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93"/>
              <p:cNvSpPr txBox="1"/>
              <p:nvPr/>
            </p:nvSpPr>
            <p:spPr>
              <a:xfrm>
                <a:off x="7536160" y="2660514"/>
                <a:ext cx="3024336" cy="3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Fitness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/>
                          <m:t>abs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f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xi</m:t>
                        </m:r>
                        <m:r>
                          <m:rPr>
                            <m:nor/>
                          </m:rPr>
                          <a:rPr lang="en-US" dirty="0"/>
                          <m:t>) –</m:t>
                        </m:r>
                        <m:r>
                          <m:rPr>
                            <m:nor/>
                          </m:rPr>
                          <a:rPr lang="en-US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xi</m:t>
                        </m:r>
                        <m:r>
                          <m:rPr>
                            <m:nor/>
                          </m:rPr>
                          <a:rPr lang="en-US" dirty="0"/>
                          <m:t>))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2660514"/>
                <a:ext cx="3024336" cy="384657"/>
              </a:xfrm>
              <a:prstGeom prst="rect">
                <a:avLst/>
              </a:prstGeom>
              <a:blipFill>
                <a:blip r:embed="rId3"/>
                <a:stretch>
                  <a:fillRect t="-109375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1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Symbolic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Regression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39616" y="230047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" name="Oval 4"/>
          <p:cNvSpPr/>
          <p:nvPr/>
        </p:nvSpPr>
        <p:spPr>
          <a:xfrm>
            <a:off x="1991544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6" name="Oval 5"/>
          <p:cNvSpPr/>
          <p:nvPr/>
        </p:nvSpPr>
        <p:spPr>
          <a:xfrm>
            <a:off x="163150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7" name="Oval 7"/>
          <p:cNvSpPr/>
          <p:nvPr/>
        </p:nvSpPr>
        <p:spPr>
          <a:xfrm>
            <a:off x="2351584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8" name="Oval 8"/>
          <p:cNvSpPr/>
          <p:nvPr/>
        </p:nvSpPr>
        <p:spPr>
          <a:xfrm>
            <a:off x="2063552" y="433155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9" name="Oval 9"/>
          <p:cNvSpPr/>
          <p:nvPr/>
        </p:nvSpPr>
        <p:spPr>
          <a:xfrm>
            <a:off x="2639616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10" name="Oval 11"/>
          <p:cNvSpPr/>
          <p:nvPr/>
        </p:nvSpPr>
        <p:spPr>
          <a:xfrm>
            <a:off x="3215680" y="3020553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11" name="Oval 12"/>
          <p:cNvSpPr/>
          <p:nvPr/>
        </p:nvSpPr>
        <p:spPr>
          <a:xfrm>
            <a:off x="3575720" y="366862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12" name="Straight Arrow Connector 14"/>
          <p:cNvCxnSpPr>
            <a:stCxn id="4" idx="3"/>
            <a:endCxn id="5" idx="0"/>
          </p:cNvCxnSpPr>
          <p:nvPr/>
        </p:nvCxnSpPr>
        <p:spPr>
          <a:xfrm flipH="1">
            <a:off x="2243573" y="2730713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5" idx="3"/>
            <a:endCxn id="6" idx="0"/>
          </p:cNvCxnSpPr>
          <p:nvPr/>
        </p:nvCxnSpPr>
        <p:spPr>
          <a:xfrm flipH="1">
            <a:off x="1883533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>
            <a:stCxn id="5" idx="5"/>
            <a:endCxn id="7" idx="0"/>
          </p:cNvCxnSpPr>
          <p:nvPr/>
        </p:nvCxnSpPr>
        <p:spPr>
          <a:xfrm>
            <a:off x="2421784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20"/>
          <p:cNvCxnSpPr>
            <a:stCxn id="7" idx="3"/>
            <a:endCxn id="8" idx="0"/>
          </p:cNvCxnSpPr>
          <p:nvPr/>
        </p:nvCxnSpPr>
        <p:spPr>
          <a:xfrm flipH="1">
            <a:off x="2315581" y="4098864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24"/>
          <p:cNvCxnSpPr>
            <a:stCxn id="4" idx="5"/>
            <a:endCxn id="10" idx="0"/>
          </p:cNvCxnSpPr>
          <p:nvPr/>
        </p:nvCxnSpPr>
        <p:spPr>
          <a:xfrm>
            <a:off x="3069856" y="2730713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8"/>
          <p:cNvCxnSpPr>
            <a:stCxn id="10" idx="5"/>
            <a:endCxn id="11" idx="0"/>
          </p:cNvCxnSpPr>
          <p:nvPr/>
        </p:nvCxnSpPr>
        <p:spPr>
          <a:xfrm>
            <a:off x="3645920" y="3450793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1"/>
          <p:cNvCxnSpPr/>
          <p:nvPr/>
        </p:nvCxnSpPr>
        <p:spPr>
          <a:xfrm>
            <a:off x="4511824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32"/>
          <p:cNvSpPr txBox="1"/>
          <p:nvPr/>
        </p:nvSpPr>
        <p:spPr>
          <a:xfrm>
            <a:off x="4511824" y="240448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f(x) = [0.2 – (x/42)] * </a:t>
            </a:r>
            <a:r>
              <a:rPr lang="en-US" dirty="0" err="1"/>
              <a:t>ln</a:t>
            </a:r>
            <a:r>
              <a:rPr lang="en-US" dirty="0"/>
              <a:t>(x)</a:t>
            </a:r>
          </a:p>
        </p:txBody>
      </p:sp>
      <p:cxnSp>
        <p:nvCxnSpPr>
          <p:cNvPr id="20" name="Straight Connector 36"/>
          <p:cNvCxnSpPr/>
          <p:nvPr/>
        </p:nvCxnSpPr>
        <p:spPr>
          <a:xfrm>
            <a:off x="7536160" y="2372481"/>
            <a:ext cx="0" cy="3600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61"/>
          <p:cNvSpPr txBox="1"/>
          <p:nvPr/>
        </p:nvSpPr>
        <p:spPr>
          <a:xfrm>
            <a:off x="1600976" y="5540834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 1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511824" y="554083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Phenotype</a:t>
            </a:r>
          </a:p>
        </p:txBody>
      </p:sp>
      <p:sp>
        <p:nvSpPr>
          <p:cNvPr id="24" name="Oval 35"/>
          <p:cNvSpPr/>
          <p:nvPr/>
        </p:nvSpPr>
        <p:spPr>
          <a:xfrm>
            <a:off x="2351584" y="49647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40</a:t>
            </a:r>
          </a:p>
        </p:txBody>
      </p:sp>
      <p:sp>
        <p:nvSpPr>
          <p:cNvPr id="25" name="Oval 37"/>
          <p:cNvSpPr/>
          <p:nvPr/>
        </p:nvSpPr>
        <p:spPr>
          <a:xfrm>
            <a:off x="2937764" y="4962006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cxnSp>
        <p:nvCxnSpPr>
          <p:cNvPr id="26" name="Straight Arrow Connector 6"/>
          <p:cNvCxnSpPr>
            <a:stCxn id="9" idx="3"/>
            <a:endCxn id="24" idx="0"/>
          </p:cNvCxnSpPr>
          <p:nvPr/>
        </p:nvCxnSpPr>
        <p:spPr>
          <a:xfrm flipH="1">
            <a:off x="2603613" y="4746937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13"/>
          <p:cNvCxnSpPr>
            <a:stCxn id="9" idx="5"/>
            <a:endCxn id="25" idx="0"/>
          </p:cNvCxnSpPr>
          <p:nvPr/>
        </p:nvCxnSpPr>
        <p:spPr>
          <a:xfrm>
            <a:off x="3069856" y="4746936"/>
            <a:ext cx="119937" cy="21507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6"/>
          <p:cNvGrpSpPr/>
          <p:nvPr/>
        </p:nvGrpSpPr>
        <p:grpSpPr>
          <a:xfrm>
            <a:off x="4511825" y="3496362"/>
            <a:ext cx="2835403" cy="2270408"/>
            <a:chOff x="2816441" y="908720"/>
            <a:chExt cx="2835403" cy="2270408"/>
          </a:xfrm>
        </p:grpSpPr>
        <p:grpSp>
          <p:nvGrpSpPr>
            <p:cNvPr id="29" name="Group 43"/>
            <p:cNvGrpSpPr>
              <a:grpSpLocks noChangeAspect="1"/>
            </p:cNvGrpSpPr>
            <p:nvPr/>
          </p:nvGrpSpPr>
          <p:grpSpPr>
            <a:xfrm>
              <a:off x="3150594" y="987838"/>
              <a:ext cx="2501250" cy="1891722"/>
              <a:chOff x="5796136" y="331751"/>
              <a:chExt cx="2490910" cy="2451559"/>
            </a:xfrm>
          </p:grpSpPr>
          <p:cxnSp>
            <p:nvCxnSpPr>
              <p:cNvPr id="33" name="Straight Arrow Connector 66"/>
              <p:cNvCxnSpPr/>
              <p:nvPr/>
            </p:nvCxnSpPr>
            <p:spPr>
              <a:xfrm flipV="1">
                <a:off x="5796136" y="331751"/>
                <a:ext cx="0" cy="245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67"/>
              <p:cNvCxnSpPr/>
              <p:nvPr/>
            </p:nvCxnSpPr>
            <p:spPr>
              <a:xfrm>
                <a:off x="5796138" y="2781834"/>
                <a:ext cx="2490908" cy="14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46"/>
            <p:cNvSpPr/>
            <p:nvPr/>
          </p:nvSpPr>
          <p:spPr>
            <a:xfrm>
              <a:off x="3150596" y="1980177"/>
              <a:ext cx="2501248" cy="549318"/>
            </a:xfrm>
            <a:custGeom>
              <a:avLst/>
              <a:gdLst>
                <a:gd name="connsiteX0" fmla="*/ 0 w 2086378"/>
                <a:gd name="connsiteY0" fmla="*/ 0 h 840904"/>
                <a:gd name="connsiteX1" fmla="*/ 347730 w 2086378"/>
                <a:gd name="connsiteY1" fmla="*/ 798490 h 840904"/>
                <a:gd name="connsiteX2" fmla="*/ 656823 w 2086378"/>
                <a:gd name="connsiteY2" fmla="*/ 270456 h 840904"/>
                <a:gd name="connsiteX3" fmla="*/ 875764 w 2086378"/>
                <a:gd name="connsiteY3" fmla="*/ 682580 h 840904"/>
                <a:gd name="connsiteX4" fmla="*/ 1146220 w 2086378"/>
                <a:gd name="connsiteY4" fmla="*/ 38636 h 840904"/>
                <a:gd name="connsiteX5" fmla="*/ 1545465 w 2086378"/>
                <a:gd name="connsiteY5" fmla="*/ 837127 h 840904"/>
                <a:gd name="connsiteX6" fmla="*/ 1931831 w 2086378"/>
                <a:gd name="connsiteY6" fmla="*/ 347729 h 840904"/>
                <a:gd name="connsiteX7" fmla="*/ 2086378 w 2086378"/>
                <a:gd name="connsiteY7" fmla="*/ 540912 h 8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378" h="840904">
                  <a:moveTo>
                    <a:pt x="0" y="0"/>
                  </a:moveTo>
                  <a:cubicBezTo>
                    <a:pt x="119130" y="376707"/>
                    <a:pt x="238260" y="753414"/>
                    <a:pt x="347730" y="798490"/>
                  </a:cubicBezTo>
                  <a:cubicBezTo>
                    <a:pt x="457200" y="843566"/>
                    <a:pt x="568817" y="289774"/>
                    <a:pt x="656823" y="270456"/>
                  </a:cubicBezTo>
                  <a:cubicBezTo>
                    <a:pt x="744829" y="251138"/>
                    <a:pt x="794198" y="721217"/>
                    <a:pt x="875764" y="682580"/>
                  </a:cubicBezTo>
                  <a:cubicBezTo>
                    <a:pt x="957330" y="643943"/>
                    <a:pt x="1034603" y="12878"/>
                    <a:pt x="1146220" y="38636"/>
                  </a:cubicBezTo>
                  <a:cubicBezTo>
                    <a:pt x="1257837" y="64394"/>
                    <a:pt x="1414530" y="785612"/>
                    <a:pt x="1545465" y="837127"/>
                  </a:cubicBezTo>
                  <a:cubicBezTo>
                    <a:pt x="1676400" y="888642"/>
                    <a:pt x="1841679" y="397098"/>
                    <a:pt x="1931831" y="347729"/>
                  </a:cubicBezTo>
                  <a:cubicBezTo>
                    <a:pt x="2021983" y="298360"/>
                    <a:pt x="2054180" y="419636"/>
                    <a:pt x="2086378" y="54091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5276891" y="2809796"/>
              <a:ext cx="312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2816441" y="908720"/>
              <a:ext cx="472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</p:grpSp>
      <p:cxnSp>
        <p:nvCxnSpPr>
          <p:cNvPr id="48" name="Straight Arrow Connector 83"/>
          <p:cNvCxnSpPr>
            <a:stCxn id="7" idx="5"/>
            <a:endCxn id="9" idx="0"/>
          </p:cNvCxnSpPr>
          <p:nvPr/>
        </p:nvCxnSpPr>
        <p:spPr>
          <a:xfrm>
            <a:off x="2781824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84"/>
          <p:cNvSpPr/>
          <p:nvPr/>
        </p:nvSpPr>
        <p:spPr>
          <a:xfrm>
            <a:off x="3287688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0" name="Oval 85"/>
          <p:cNvSpPr/>
          <p:nvPr/>
        </p:nvSpPr>
        <p:spPr>
          <a:xfrm>
            <a:off x="3863752" y="4316697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x</a:t>
            </a:r>
          </a:p>
        </p:txBody>
      </p:sp>
      <p:cxnSp>
        <p:nvCxnSpPr>
          <p:cNvPr id="51" name="Straight Arrow Connector 87"/>
          <p:cNvCxnSpPr>
            <a:stCxn id="11" idx="3"/>
            <a:endCxn id="49" idx="0"/>
          </p:cNvCxnSpPr>
          <p:nvPr/>
        </p:nvCxnSpPr>
        <p:spPr>
          <a:xfrm flipH="1">
            <a:off x="3539717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89"/>
          <p:cNvCxnSpPr>
            <a:stCxn id="11" idx="5"/>
            <a:endCxn id="50" idx="0"/>
          </p:cNvCxnSpPr>
          <p:nvPr/>
        </p:nvCxnSpPr>
        <p:spPr>
          <a:xfrm>
            <a:off x="4005960" y="4098865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61"/>
          <p:cNvSpPr txBox="1"/>
          <p:nvPr/>
        </p:nvSpPr>
        <p:spPr>
          <a:xfrm>
            <a:off x="7494468" y="5546499"/>
            <a:ext cx="2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Genotype 2</a:t>
            </a:r>
          </a:p>
        </p:txBody>
      </p:sp>
      <p:sp>
        <p:nvSpPr>
          <p:cNvPr id="55" name="Oval 3"/>
          <p:cNvSpPr/>
          <p:nvPr/>
        </p:nvSpPr>
        <p:spPr>
          <a:xfrm>
            <a:off x="8740626" y="2299035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56" name="Oval 4"/>
          <p:cNvSpPr/>
          <p:nvPr/>
        </p:nvSpPr>
        <p:spPr>
          <a:xfrm>
            <a:off x="9348323" y="318043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57" name="Oval 5"/>
          <p:cNvSpPr/>
          <p:nvPr/>
        </p:nvSpPr>
        <p:spPr>
          <a:xfrm>
            <a:off x="8988283" y="3828504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58" name="Oval 7"/>
          <p:cNvSpPr/>
          <p:nvPr/>
        </p:nvSpPr>
        <p:spPr>
          <a:xfrm>
            <a:off x="9708363" y="3828504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/</a:t>
            </a:r>
          </a:p>
        </p:txBody>
      </p:sp>
      <p:sp>
        <p:nvSpPr>
          <p:cNvPr id="59" name="Oval 8"/>
          <p:cNvSpPr/>
          <p:nvPr/>
        </p:nvSpPr>
        <p:spPr>
          <a:xfrm>
            <a:off x="9420331" y="4491431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60" name="Oval 9"/>
          <p:cNvSpPr/>
          <p:nvPr/>
        </p:nvSpPr>
        <p:spPr>
          <a:xfrm>
            <a:off x="10040786" y="4492869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42</a:t>
            </a:r>
          </a:p>
        </p:txBody>
      </p:sp>
      <p:sp>
        <p:nvSpPr>
          <p:cNvPr id="61" name="Oval 11"/>
          <p:cNvSpPr/>
          <p:nvPr/>
        </p:nvSpPr>
        <p:spPr>
          <a:xfrm>
            <a:off x="8081414" y="3180432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62" name="Oval 12"/>
          <p:cNvSpPr/>
          <p:nvPr/>
        </p:nvSpPr>
        <p:spPr>
          <a:xfrm>
            <a:off x="7743467" y="3827496"/>
            <a:ext cx="504056" cy="50405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cxnSp>
        <p:nvCxnSpPr>
          <p:cNvPr id="63" name="Straight Arrow Connector 14"/>
          <p:cNvCxnSpPr>
            <a:stCxn id="55" idx="5"/>
            <a:endCxn id="56" idx="0"/>
          </p:cNvCxnSpPr>
          <p:nvPr/>
        </p:nvCxnSpPr>
        <p:spPr>
          <a:xfrm>
            <a:off x="9170865" y="2729274"/>
            <a:ext cx="429486" cy="45115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16"/>
          <p:cNvCxnSpPr>
            <a:stCxn id="56" idx="3"/>
          </p:cNvCxnSpPr>
          <p:nvPr/>
        </p:nvCxnSpPr>
        <p:spPr>
          <a:xfrm flipH="1">
            <a:off x="9240312" y="3610672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18"/>
          <p:cNvCxnSpPr>
            <a:stCxn id="56" idx="5"/>
            <a:endCxn id="58" idx="0"/>
          </p:cNvCxnSpPr>
          <p:nvPr/>
        </p:nvCxnSpPr>
        <p:spPr>
          <a:xfrm>
            <a:off x="9778563" y="3610672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20"/>
          <p:cNvCxnSpPr>
            <a:stCxn id="58" idx="3"/>
            <a:endCxn id="59" idx="0"/>
          </p:cNvCxnSpPr>
          <p:nvPr/>
        </p:nvCxnSpPr>
        <p:spPr>
          <a:xfrm flipH="1">
            <a:off x="9672360" y="4258743"/>
            <a:ext cx="109821" cy="2326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24"/>
          <p:cNvCxnSpPr>
            <a:stCxn id="55" idx="3"/>
            <a:endCxn id="61" idx="0"/>
          </p:cNvCxnSpPr>
          <p:nvPr/>
        </p:nvCxnSpPr>
        <p:spPr>
          <a:xfrm flipH="1">
            <a:off x="8333443" y="2729274"/>
            <a:ext cx="481001" cy="45115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28"/>
          <p:cNvCxnSpPr>
            <a:stCxn id="61" idx="3"/>
            <a:endCxn id="62" idx="0"/>
          </p:cNvCxnSpPr>
          <p:nvPr/>
        </p:nvCxnSpPr>
        <p:spPr>
          <a:xfrm flipH="1">
            <a:off x="7995495" y="3610672"/>
            <a:ext cx="159736" cy="216825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83"/>
          <p:cNvCxnSpPr>
            <a:stCxn id="58" idx="5"/>
            <a:endCxn id="60" idx="0"/>
          </p:cNvCxnSpPr>
          <p:nvPr/>
        </p:nvCxnSpPr>
        <p:spPr>
          <a:xfrm>
            <a:off x="10138602" y="4258743"/>
            <a:ext cx="154212" cy="23412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Flèche droite 84"/>
          <p:cNvSpPr/>
          <p:nvPr/>
        </p:nvSpPr>
        <p:spPr>
          <a:xfrm>
            <a:off x="3656642" y="2322077"/>
            <a:ext cx="1034748" cy="4665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èche droite 86"/>
          <p:cNvSpPr/>
          <p:nvPr/>
        </p:nvSpPr>
        <p:spPr>
          <a:xfrm flipH="1">
            <a:off x="7356621" y="2366817"/>
            <a:ext cx="1027582" cy="4665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7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3"/>
          <p:cNvSpPr/>
          <p:nvPr/>
        </p:nvSpPr>
        <p:spPr>
          <a:xfrm>
            <a:off x="2776802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sp>
        <p:nvSpPr>
          <p:cNvPr id="20" name="Oval 4"/>
          <p:cNvSpPr/>
          <p:nvPr/>
        </p:nvSpPr>
        <p:spPr>
          <a:xfrm>
            <a:off x="2128730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21" name="Oval 5"/>
          <p:cNvSpPr/>
          <p:nvPr/>
        </p:nvSpPr>
        <p:spPr>
          <a:xfrm>
            <a:off x="176869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cs typeface="Arial" pitchFamily="34" charset="0"/>
              </a:rPr>
              <a:t>0.2</a:t>
            </a:r>
          </a:p>
        </p:txBody>
      </p:sp>
      <p:sp>
        <p:nvSpPr>
          <p:cNvPr id="22" name="Oval 7"/>
          <p:cNvSpPr/>
          <p:nvPr/>
        </p:nvSpPr>
        <p:spPr>
          <a:xfrm>
            <a:off x="2488770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p:sp>
        <p:nvSpPr>
          <p:cNvPr id="25" name="Oval 11"/>
          <p:cNvSpPr/>
          <p:nvPr/>
        </p:nvSpPr>
        <p:spPr>
          <a:xfrm>
            <a:off x="3352866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ln</a:t>
            </a:r>
            <a:endParaRPr lang="en-US" dirty="0"/>
          </a:p>
        </p:txBody>
      </p:sp>
      <p:sp>
        <p:nvSpPr>
          <p:cNvPr id="26" name="Oval 12"/>
          <p:cNvSpPr/>
          <p:nvPr/>
        </p:nvSpPr>
        <p:spPr>
          <a:xfrm>
            <a:off x="3712906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*</a:t>
            </a:r>
          </a:p>
        </p:txBody>
      </p:sp>
      <p:cxnSp>
        <p:nvCxnSpPr>
          <p:cNvPr id="27" name="Straight Arrow Connector 14"/>
          <p:cNvCxnSpPr>
            <a:stCxn id="19" idx="3"/>
            <a:endCxn id="20" idx="0"/>
          </p:cNvCxnSpPr>
          <p:nvPr/>
        </p:nvCxnSpPr>
        <p:spPr>
          <a:xfrm flipH="1">
            <a:off x="2380759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6"/>
          <p:cNvCxnSpPr>
            <a:stCxn id="20" idx="3"/>
            <a:endCxn id="21" idx="0"/>
          </p:cNvCxnSpPr>
          <p:nvPr/>
        </p:nvCxnSpPr>
        <p:spPr>
          <a:xfrm flipH="1">
            <a:off x="202071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8"/>
          <p:cNvCxnSpPr>
            <a:stCxn id="20" idx="5"/>
            <a:endCxn id="22" idx="0"/>
          </p:cNvCxnSpPr>
          <p:nvPr/>
        </p:nvCxnSpPr>
        <p:spPr>
          <a:xfrm>
            <a:off x="2558970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>
            <a:stCxn id="19" idx="5"/>
            <a:endCxn id="25" idx="0"/>
          </p:cNvCxnSpPr>
          <p:nvPr/>
        </p:nvCxnSpPr>
        <p:spPr>
          <a:xfrm>
            <a:off x="3207042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8"/>
          <p:cNvCxnSpPr>
            <a:stCxn id="25" idx="5"/>
            <a:endCxn id="26" idx="0"/>
          </p:cNvCxnSpPr>
          <p:nvPr/>
        </p:nvCxnSpPr>
        <p:spPr>
          <a:xfrm>
            <a:off x="3783106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84"/>
          <p:cNvSpPr/>
          <p:nvPr/>
        </p:nvSpPr>
        <p:spPr>
          <a:xfrm>
            <a:off x="3424874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39" name="Oval 85"/>
          <p:cNvSpPr/>
          <p:nvPr/>
        </p:nvSpPr>
        <p:spPr>
          <a:xfrm>
            <a:off x="4000938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y</a:t>
            </a:r>
          </a:p>
        </p:txBody>
      </p:sp>
      <p:cxnSp>
        <p:nvCxnSpPr>
          <p:cNvPr id="40" name="Straight Arrow Connector 87"/>
          <p:cNvCxnSpPr>
            <a:stCxn id="26" idx="3"/>
            <a:endCxn id="38" idx="0"/>
          </p:cNvCxnSpPr>
          <p:nvPr/>
        </p:nvCxnSpPr>
        <p:spPr>
          <a:xfrm flipH="1">
            <a:off x="3676903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89"/>
          <p:cNvCxnSpPr>
            <a:stCxn id="26" idx="5"/>
            <a:endCxn id="39" idx="0"/>
          </p:cNvCxnSpPr>
          <p:nvPr/>
        </p:nvCxnSpPr>
        <p:spPr>
          <a:xfrm>
            <a:off x="414314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+, -, *, /, ln…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reals, </a:t>
            </a:r>
            <a:r>
              <a:rPr lang="en-US" sz="3200" dirty="0" err="1"/>
              <a:t>ints</a:t>
            </a:r>
            <a:r>
              <a:rPr lang="en-US" sz="3200" dirty="0"/>
              <a:t>, </a:t>
            </a:r>
            <a:r>
              <a:rPr lang="en-US" sz="3200" dirty="0" err="1"/>
              <a:t>vars</a:t>
            </a:r>
            <a:r>
              <a:rPr lang="en-US" sz="3200" dirty="0"/>
              <a:t>, …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⁡(10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1" y="4907037"/>
                <a:ext cx="333756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3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3A6"/>
                </a:solidFill>
              </a:rPr>
              <a:t>Genetic</a:t>
            </a:r>
            <a:r>
              <a:rPr lang="en-US" dirty="0"/>
              <a:t> </a:t>
            </a:r>
            <a:r>
              <a:rPr lang="en-US" dirty="0">
                <a:solidFill>
                  <a:srgbClr val="00A3A6"/>
                </a:solidFill>
              </a:rPr>
              <a:t>Programming</a:t>
            </a:r>
            <a:endParaRPr lang="fr-FR" dirty="0">
              <a:solidFill>
                <a:srgbClr val="00A3A6"/>
              </a:solidFill>
            </a:endParaRPr>
          </a:p>
        </p:txBody>
      </p:sp>
      <p:sp>
        <p:nvSpPr>
          <p:cNvPr id="54" name="Oval 3"/>
          <p:cNvSpPr/>
          <p:nvPr/>
        </p:nvSpPr>
        <p:spPr>
          <a:xfrm>
            <a:off x="2784835" y="198228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α</a:t>
            </a:r>
            <a:endParaRPr lang="en-US" sz="2000" dirty="0"/>
          </a:p>
        </p:txBody>
      </p:sp>
      <p:sp>
        <p:nvSpPr>
          <p:cNvPr id="55" name="Oval 4"/>
          <p:cNvSpPr/>
          <p:nvPr/>
        </p:nvSpPr>
        <p:spPr>
          <a:xfrm>
            <a:off x="2136763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β</a:t>
            </a:r>
            <a:endParaRPr lang="en-US" sz="2000" dirty="0"/>
          </a:p>
        </p:txBody>
      </p:sp>
      <p:sp>
        <p:nvSpPr>
          <p:cNvPr id="56" name="Oval 5"/>
          <p:cNvSpPr/>
          <p:nvPr/>
        </p:nvSpPr>
        <p:spPr>
          <a:xfrm>
            <a:off x="1776723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δ</a:t>
            </a:r>
            <a:endParaRPr lang="en-US" sz="2000" dirty="0"/>
          </a:p>
        </p:txBody>
      </p:sp>
      <p:sp>
        <p:nvSpPr>
          <p:cNvPr id="57" name="Oval 7"/>
          <p:cNvSpPr/>
          <p:nvPr/>
        </p:nvSpPr>
        <p:spPr>
          <a:xfrm>
            <a:off x="2496803" y="3350441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8" name="Oval 11"/>
          <p:cNvSpPr/>
          <p:nvPr/>
        </p:nvSpPr>
        <p:spPr>
          <a:xfrm>
            <a:off x="3360899" y="2702369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γ</a:t>
            </a:r>
            <a:endParaRPr lang="en-US" dirty="0"/>
          </a:p>
        </p:txBody>
      </p:sp>
      <p:sp>
        <p:nvSpPr>
          <p:cNvPr id="59" name="Oval 12"/>
          <p:cNvSpPr/>
          <p:nvPr/>
        </p:nvSpPr>
        <p:spPr>
          <a:xfrm>
            <a:off x="3720939" y="3350441"/>
            <a:ext cx="50405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000" dirty="0"/>
              <a:t>ζ</a:t>
            </a:r>
            <a:endParaRPr lang="en-US" sz="2000" dirty="0"/>
          </a:p>
        </p:txBody>
      </p:sp>
      <p:cxnSp>
        <p:nvCxnSpPr>
          <p:cNvPr id="60" name="Straight Arrow Connector 14"/>
          <p:cNvCxnSpPr>
            <a:stCxn id="54" idx="3"/>
            <a:endCxn id="55" idx="0"/>
          </p:cNvCxnSpPr>
          <p:nvPr/>
        </p:nvCxnSpPr>
        <p:spPr>
          <a:xfrm flipH="1">
            <a:off x="2388792" y="2412529"/>
            <a:ext cx="469861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16"/>
          <p:cNvCxnSpPr>
            <a:stCxn id="55" idx="3"/>
            <a:endCxn id="56" idx="0"/>
          </p:cNvCxnSpPr>
          <p:nvPr/>
        </p:nvCxnSpPr>
        <p:spPr>
          <a:xfrm flipH="1">
            <a:off x="2028752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18"/>
          <p:cNvCxnSpPr>
            <a:stCxn id="55" idx="5"/>
            <a:endCxn id="57" idx="0"/>
          </p:cNvCxnSpPr>
          <p:nvPr/>
        </p:nvCxnSpPr>
        <p:spPr>
          <a:xfrm>
            <a:off x="2567003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24"/>
          <p:cNvCxnSpPr>
            <a:stCxn id="54" idx="5"/>
            <a:endCxn id="58" idx="0"/>
          </p:cNvCxnSpPr>
          <p:nvPr/>
        </p:nvCxnSpPr>
        <p:spPr>
          <a:xfrm>
            <a:off x="3215075" y="2412529"/>
            <a:ext cx="397853" cy="2898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28"/>
          <p:cNvCxnSpPr>
            <a:stCxn id="58" idx="5"/>
            <a:endCxn id="59" idx="0"/>
          </p:cNvCxnSpPr>
          <p:nvPr/>
        </p:nvCxnSpPr>
        <p:spPr>
          <a:xfrm>
            <a:off x="3791139" y="3132609"/>
            <a:ext cx="181829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84"/>
          <p:cNvSpPr/>
          <p:nvPr/>
        </p:nvSpPr>
        <p:spPr>
          <a:xfrm>
            <a:off x="3432907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/>
              <a:t>η</a:t>
            </a:r>
            <a:endParaRPr lang="en-US" sz="1600" dirty="0"/>
          </a:p>
        </p:txBody>
      </p:sp>
      <p:sp>
        <p:nvSpPr>
          <p:cNvPr id="66" name="Oval 85"/>
          <p:cNvSpPr/>
          <p:nvPr/>
        </p:nvSpPr>
        <p:spPr>
          <a:xfrm>
            <a:off x="4008971" y="3998513"/>
            <a:ext cx="504056" cy="5040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l-GR" sz="2000" dirty="0">
                <a:solidFill>
                  <a:prstClr val="black"/>
                </a:solidFill>
              </a:rPr>
              <a:t>θ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7" name="Straight Arrow Connector 87"/>
          <p:cNvCxnSpPr>
            <a:stCxn id="59" idx="3"/>
            <a:endCxn id="65" idx="0"/>
          </p:cNvCxnSpPr>
          <p:nvPr/>
        </p:nvCxnSpPr>
        <p:spPr>
          <a:xfrm flipH="1">
            <a:off x="3684936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9"/>
          <p:cNvCxnSpPr>
            <a:stCxn id="59" idx="5"/>
            <a:endCxn id="66" idx="0"/>
          </p:cNvCxnSpPr>
          <p:nvPr/>
        </p:nvCxnSpPr>
        <p:spPr>
          <a:xfrm>
            <a:off x="4151179" y="3780681"/>
            <a:ext cx="109821" cy="217833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à coins arrondis 3"/>
          <p:cNvSpPr/>
          <p:nvPr/>
        </p:nvSpPr>
        <p:spPr>
          <a:xfrm>
            <a:off x="4943266" y="1982290"/>
            <a:ext cx="5358384" cy="21416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accent3"/>
                </a:solidFill>
              </a:rPr>
              <a:t>Operators</a:t>
            </a:r>
            <a:r>
              <a:rPr lang="en-US" sz="3200" dirty="0">
                <a:solidFill>
                  <a:schemeClr val="tx1"/>
                </a:solidFill>
              </a:rPr>
              <a:t>: </a:t>
            </a:r>
            <a:r>
              <a:rPr lang="el-GR" sz="3200" dirty="0">
                <a:solidFill>
                  <a:schemeClr val="tx1"/>
                </a:solidFill>
              </a:rPr>
              <a:t>α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γ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ζ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λ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π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l-GR" sz="3200" dirty="0">
                <a:solidFill>
                  <a:schemeClr val="tx1"/>
                </a:solidFill>
              </a:rPr>
              <a:t>ς</a:t>
            </a:r>
            <a:r>
              <a:rPr lang="en-US" sz="3200" dirty="0">
                <a:solidFill>
                  <a:schemeClr val="tx1"/>
                </a:solidFill>
              </a:rPr>
              <a:t>, …</a:t>
            </a:r>
            <a:endParaRPr lang="el-GR" sz="3200" dirty="0">
              <a:solidFill>
                <a:schemeClr val="tx1"/>
              </a:solidFill>
            </a:endParaRP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Terminals</a:t>
            </a:r>
            <a:r>
              <a:rPr lang="en-US" sz="3200" dirty="0"/>
              <a:t>: </a:t>
            </a:r>
            <a:r>
              <a:rPr lang="el-GR" sz="3200" dirty="0"/>
              <a:t>δ</a:t>
            </a:r>
            <a:r>
              <a:rPr lang="en-US" sz="3200" dirty="0"/>
              <a:t>, </a:t>
            </a:r>
            <a:r>
              <a:rPr lang="el-GR" sz="3200" dirty="0"/>
              <a:t>ε</a:t>
            </a:r>
            <a:r>
              <a:rPr lang="en-US" sz="3200" dirty="0"/>
              <a:t>, </a:t>
            </a:r>
            <a:r>
              <a:rPr lang="el-GR" sz="3200" dirty="0"/>
              <a:t>η</a:t>
            </a:r>
            <a:r>
              <a:rPr lang="en-US" sz="3200" dirty="0"/>
              <a:t>, </a:t>
            </a:r>
            <a:r>
              <a:rPr lang="el-GR" sz="3200" dirty="0"/>
              <a:t>θ</a:t>
            </a:r>
            <a:r>
              <a:rPr lang="en-US" sz="3200" dirty="0"/>
              <a:t>, </a:t>
            </a:r>
            <a:r>
              <a:rPr lang="el-GR" sz="3200" dirty="0"/>
              <a:t>ρ</a:t>
            </a:r>
            <a:r>
              <a:rPr lang="en-US" sz="3200" dirty="0"/>
              <a:t>, </a:t>
            </a:r>
            <a:r>
              <a:rPr lang="el-GR" sz="3200" dirty="0"/>
              <a:t>σ</a:t>
            </a:r>
            <a:r>
              <a:rPr lang="en-US" sz="3200" dirty="0"/>
              <a:t>, </a:t>
            </a:r>
            <a:r>
              <a:rPr lang="el-GR" sz="3200" dirty="0"/>
              <a:t>τ</a:t>
            </a:r>
            <a:r>
              <a:rPr lang="en-US" sz="3200" dirty="0"/>
              <a:t>, …</a:t>
            </a:r>
            <a:endParaRPr lang="el-GR" sz="3200" dirty="0"/>
          </a:p>
          <a:p>
            <a:r>
              <a:rPr lang="en-US" sz="32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798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1637</Words>
  <Application>Microsoft Office PowerPoint</Application>
  <PresentationFormat>Grand écran</PresentationFormat>
  <Paragraphs>365</Paragraphs>
  <Slides>37</Slides>
  <Notes>11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Raleway</vt:lpstr>
      <vt:lpstr>Thème Office</vt:lpstr>
      <vt:lpstr>Optimizing Complex Structures</vt:lpstr>
      <vt:lpstr>Outline</vt:lpstr>
      <vt:lpstr>Genetic Programming</vt:lpstr>
      <vt:lpstr>Genetic Programming</vt:lpstr>
      <vt:lpstr>Genetic Programming</vt:lpstr>
      <vt:lpstr>Symbolic Regression</vt:lpstr>
      <vt:lpstr>Symbolic Regression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</vt:lpstr>
      <vt:lpstr>Genetic programming: issues</vt:lpstr>
      <vt:lpstr>Genetic Programming</vt:lpstr>
      <vt:lpstr>Linear Genetic Programming</vt:lpstr>
      <vt:lpstr>Linear Genetic Programming</vt:lpstr>
      <vt:lpstr>Grammatical Evolution</vt:lpstr>
      <vt:lpstr>Example: Evolving AIs</vt:lpstr>
      <vt:lpstr>Example: Genetic Improvement</vt:lpstr>
      <vt:lpstr>Example: Genetic Improvement</vt:lpstr>
      <vt:lpstr>Example: ?</vt:lpstr>
      <vt:lpstr>Example: Antennas</vt:lpstr>
      <vt:lpstr>Example: Robot Movement</vt:lpstr>
      <vt:lpstr>Hod Lipson mentioned something…</vt:lpstr>
      <vt:lpstr>He did not say! But we know…</vt:lpstr>
      <vt:lpstr>Example: Soft Robot Movement</vt:lpstr>
      <vt:lpstr>Genetic Programming vs Generative NNs?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79</cp:revision>
  <dcterms:created xsi:type="dcterms:W3CDTF">2020-06-05T13:14:31Z</dcterms:created>
  <dcterms:modified xsi:type="dcterms:W3CDTF">2025-04-03T11:07:55Z</dcterms:modified>
</cp:coreProperties>
</file>